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257" r:id="rId3"/>
    <p:sldId id="259" r:id="rId4"/>
    <p:sldId id="266" r:id="rId5"/>
    <p:sldId id="258" r:id="rId6"/>
    <p:sldId id="261" r:id="rId7"/>
    <p:sldId id="263" r:id="rId8"/>
    <p:sldId id="264" r:id="rId9"/>
    <p:sldId id="268" r:id="rId10"/>
    <p:sldId id="273" r:id="rId11"/>
    <p:sldId id="269" r:id="rId12"/>
    <p:sldId id="274" r:id="rId13"/>
    <p:sldId id="270" r:id="rId14"/>
    <p:sldId id="275" r:id="rId15"/>
    <p:sldId id="271" r:id="rId16"/>
    <p:sldId id="276" r:id="rId17"/>
    <p:sldId id="277" r:id="rId18"/>
    <p:sldId id="26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7" d="100"/>
          <a:sy n="107" d="100"/>
        </p:scale>
        <p:origin x="64"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A303C55-5D0A-E84B-86CF-B94551EC3021}" type="datetimeFigureOut">
              <a:rPr lang="en-US" smtClean="0"/>
              <a:t>6/25/13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03EA2A3-9ACA-7F48-B181-A3CE56ED1379}" type="slidenum">
              <a:rPr lang="en-US" smtClean="0"/>
              <a:t>‹#›</a:t>
            </a:fld>
            <a:endParaRPr lang="en-US"/>
          </a:p>
        </p:txBody>
      </p:sp>
    </p:spTree>
    <p:extLst>
      <p:ext uri="{BB962C8B-B14F-4D97-AF65-F5344CB8AC3E}">
        <p14:creationId xmlns:p14="http://schemas.microsoft.com/office/powerpoint/2010/main" val="1068970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8742A8-0A38-EC44-930F-75659F088D71}" type="datetimeFigureOut">
              <a:rPr lang="en-US" smtClean="0"/>
              <a:t>6/25/13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6E3713-4DD6-754F-93A4-8B958A3A441C}" type="slidenum">
              <a:rPr lang="en-US" smtClean="0"/>
              <a:t>‹#›</a:t>
            </a:fld>
            <a:endParaRPr lang="en-US"/>
          </a:p>
        </p:txBody>
      </p:sp>
    </p:spTree>
    <p:extLst>
      <p:ext uri="{BB962C8B-B14F-4D97-AF65-F5344CB8AC3E}">
        <p14:creationId xmlns:p14="http://schemas.microsoft.com/office/powerpoint/2010/main" val="24022597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6E3713-4DD6-754F-93A4-8B958A3A441C}" type="slidenum">
              <a:rPr lang="en-US" smtClean="0"/>
              <a:t>1</a:t>
            </a:fld>
            <a:endParaRPr lang="en-US"/>
          </a:p>
        </p:txBody>
      </p:sp>
    </p:spTree>
    <p:extLst>
      <p:ext uri="{BB962C8B-B14F-4D97-AF65-F5344CB8AC3E}">
        <p14:creationId xmlns:p14="http://schemas.microsoft.com/office/powerpoint/2010/main" val="31012438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6E3713-4DD6-754F-93A4-8B958A3A441C}" type="slidenum">
              <a:rPr lang="en-US" smtClean="0"/>
              <a:t>10</a:t>
            </a:fld>
            <a:endParaRPr lang="en-US"/>
          </a:p>
        </p:txBody>
      </p:sp>
    </p:spTree>
    <p:extLst>
      <p:ext uri="{BB962C8B-B14F-4D97-AF65-F5344CB8AC3E}">
        <p14:creationId xmlns:p14="http://schemas.microsoft.com/office/powerpoint/2010/main" val="1275020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73A74E-A088-5E4E-AF24-F0D505BBAD9C}" type="slidenum">
              <a:rPr lang="en-US" smtClean="0"/>
              <a:t>11</a:t>
            </a:fld>
            <a:endParaRPr lang="en-US"/>
          </a:p>
        </p:txBody>
      </p:sp>
    </p:spTree>
    <p:extLst>
      <p:ext uri="{BB962C8B-B14F-4D97-AF65-F5344CB8AC3E}">
        <p14:creationId xmlns:p14="http://schemas.microsoft.com/office/powerpoint/2010/main" val="36707491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6E3713-4DD6-754F-93A4-8B958A3A441C}" type="slidenum">
              <a:rPr lang="en-US" smtClean="0"/>
              <a:t>12</a:t>
            </a:fld>
            <a:endParaRPr lang="en-US"/>
          </a:p>
        </p:txBody>
      </p:sp>
    </p:spTree>
    <p:extLst>
      <p:ext uri="{BB962C8B-B14F-4D97-AF65-F5344CB8AC3E}">
        <p14:creationId xmlns:p14="http://schemas.microsoft.com/office/powerpoint/2010/main" val="2181988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Preparing</a:t>
            </a:r>
            <a:r>
              <a:rPr lang="en-US" baseline="0" dirty="0" smtClean="0"/>
              <a:t> for Reading Steps</a:t>
            </a:r>
            <a:endParaRPr lang="en-US" dirty="0"/>
          </a:p>
        </p:txBody>
      </p:sp>
      <p:sp>
        <p:nvSpPr>
          <p:cNvPr id="4" name="Slide Number Placeholder 3"/>
          <p:cNvSpPr>
            <a:spLocks noGrp="1"/>
          </p:cNvSpPr>
          <p:nvPr>
            <p:ph type="sldNum" sz="quarter" idx="10"/>
          </p:nvPr>
        </p:nvSpPr>
        <p:spPr/>
        <p:txBody>
          <a:bodyPr/>
          <a:lstStyle/>
          <a:p>
            <a:fld id="{1F73A74E-A088-5E4E-AF24-F0D505BBAD9C}" type="slidenum">
              <a:rPr lang="en-US" smtClean="0"/>
              <a:t>13</a:t>
            </a:fld>
            <a:endParaRPr lang="en-US"/>
          </a:p>
        </p:txBody>
      </p:sp>
    </p:spTree>
    <p:extLst>
      <p:ext uri="{BB962C8B-B14F-4D97-AF65-F5344CB8AC3E}">
        <p14:creationId xmlns:p14="http://schemas.microsoft.com/office/powerpoint/2010/main" val="7415439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6E3713-4DD6-754F-93A4-8B958A3A441C}" type="slidenum">
              <a:rPr lang="en-US" smtClean="0"/>
              <a:t>14</a:t>
            </a:fld>
            <a:endParaRPr lang="en-US"/>
          </a:p>
        </p:txBody>
      </p:sp>
    </p:spTree>
    <p:extLst>
      <p:ext uri="{BB962C8B-B14F-4D97-AF65-F5344CB8AC3E}">
        <p14:creationId xmlns:p14="http://schemas.microsoft.com/office/powerpoint/2010/main" val="7727131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6E3713-4DD6-754F-93A4-8B958A3A441C}" type="slidenum">
              <a:rPr lang="en-US" smtClean="0"/>
              <a:t>15</a:t>
            </a:fld>
            <a:endParaRPr lang="en-US"/>
          </a:p>
        </p:txBody>
      </p:sp>
    </p:spTree>
    <p:extLst>
      <p:ext uri="{BB962C8B-B14F-4D97-AF65-F5344CB8AC3E}">
        <p14:creationId xmlns:p14="http://schemas.microsoft.com/office/powerpoint/2010/main" val="2304005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6E3713-4DD6-754F-93A4-8B958A3A441C}" type="slidenum">
              <a:rPr lang="en-US" smtClean="0"/>
              <a:t>16</a:t>
            </a:fld>
            <a:endParaRPr lang="en-US"/>
          </a:p>
        </p:txBody>
      </p:sp>
    </p:spTree>
    <p:extLst>
      <p:ext uri="{BB962C8B-B14F-4D97-AF65-F5344CB8AC3E}">
        <p14:creationId xmlns:p14="http://schemas.microsoft.com/office/powerpoint/2010/main" val="27502408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6E3713-4DD6-754F-93A4-8B958A3A441C}" type="slidenum">
              <a:rPr lang="en-US" smtClean="0"/>
              <a:t>17</a:t>
            </a:fld>
            <a:endParaRPr lang="en-US"/>
          </a:p>
        </p:txBody>
      </p:sp>
    </p:spTree>
    <p:extLst>
      <p:ext uri="{BB962C8B-B14F-4D97-AF65-F5344CB8AC3E}">
        <p14:creationId xmlns:p14="http://schemas.microsoft.com/office/powerpoint/2010/main" val="2405709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6E3713-4DD6-754F-93A4-8B958A3A441C}" type="slidenum">
              <a:rPr lang="en-US" smtClean="0"/>
              <a:t>18</a:t>
            </a:fld>
            <a:endParaRPr lang="en-US"/>
          </a:p>
        </p:txBody>
      </p:sp>
    </p:spTree>
    <p:extLst>
      <p:ext uri="{BB962C8B-B14F-4D97-AF65-F5344CB8AC3E}">
        <p14:creationId xmlns:p14="http://schemas.microsoft.com/office/powerpoint/2010/main" val="2832290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6E3713-4DD6-754F-93A4-8B958A3A441C}" type="slidenum">
              <a:rPr lang="en-US" smtClean="0"/>
              <a:t>2</a:t>
            </a:fld>
            <a:endParaRPr lang="en-US"/>
          </a:p>
        </p:txBody>
      </p:sp>
    </p:spTree>
    <p:extLst>
      <p:ext uri="{BB962C8B-B14F-4D97-AF65-F5344CB8AC3E}">
        <p14:creationId xmlns:p14="http://schemas.microsoft.com/office/powerpoint/2010/main" val="2561321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5 domains , 2 and 3 were looked at during observations</a:t>
            </a:r>
            <a:endParaRPr lang="en-US" dirty="0"/>
          </a:p>
        </p:txBody>
      </p:sp>
      <p:sp>
        <p:nvSpPr>
          <p:cNvPr id="4" name="Slide Number Placeholder 3"/>
          <p:cNvSpPr>
            <a:spLocks noGrp="1"/>
          </p:cNvSpPr>
          <p:nvPr>
            <p:ph type="sldNum" sz="quarter" idx="10"/>
          </p:nvPr>
        </p:nvSpPr>
        <p:spPr/>
        <p:txBody>
          <a:bodyPr/>
          <a:lstStyle/>
          <a:p>
            <a:fld id="{856E3713-4DD6-754F-93A4-8B958A3A441C}" type="slidenum">
              <a:rPr lang="en-US" smtClean="0"/>
              <a:t>3</a:t>
            </a:fld>
            <a:endParaRPr lang="en-US"/>
          </a:p>
        </p:txBody>
      </p:sp>
    </p:spTree>
    <p:extLst>
      <p:ext uri="{BB962C8B-B14F-4D97-AF65-F5344CB8AC3E}">
        <p14:creationId xmlns:p14="http://schemas.microsoft.com/office/powerpoint/2010/main" val="1354573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6E3713-4DD6-754F-93A4-8B958A3A441C}" type="slidenum">
              <a:rPr lang="en-US" smtClean="0"/>
              <a:t>4</a:t>
            </a:fld>
            <a:endParaRPr lang="en-US"/>
          </a:p>
        </p:txBody>
      </p:sp>
    </p:spTree>
    <p:extLst>
      <p:ext uri="{BB962C8B-B14F-4D97-AF65-F5344CB8AC3E}">
        <p14:creationId xmlns:p14="http://schemas.microsoft.com/office/powerpoint/2010/main" val="1047761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Address</a:t>
            </a:r>
            <a:r>
              <a:rPr lang="en-US" baseline="0" dirty="0" smtClean="0"/>
              <a:t> </a:t>
            </a:r>
            <a:r>
              <a:rPr lang="en-US" dirty="0" smtClean="0"/>
              <a:t>Section 5 of Panel Questions, Who? How they were chosen? When did the</a:t>
            </a:r>
            <a:r>
              <a:rPr lang="en-US" baseline="0" dirty="0" smtClean="0"/>
              <a:t> planning for the pilot take place</a:t>
            </a:r>
            <a:endParaRPr lang="en-US" dirty="0"/>
          </a:p>
        </p:txBody>
      </p:sp>
      <p:sp>
        <p:nvSpPr>
          <p:cNvPr id="4" name="Slide Number Placeholder 3"/>
          <p:cNvSpPr>
            <a:spLocks noGrp="1"/>
          </p:cNvSpPr>
          <p:nvPr>
            <p:ph type="sldNum" sz="quarter" idx="10"/>
          </p:nvPr>
        </p:nvSpPr>
        <p:spPr/>
        <p:txBody>
          <a:bodyPr/>
          <a:lstStyle/>
          <a:p>
            <a:fld id="{856E3713-4DD6-754F-93A4-8B958A3A441C}" type="slidenum">
              <a:rPr lang="en-US" smtClean="0"/>
              <a:t>5</a:t>
            </a:fld>
            <a:endParaRPr lang="en-US"/>
          </a:p>
        </p:txBody>
      </p:sp>
    </p:spTree>
    <p:extLst>
      <p:ext uri="{BB962C8B-B14F-4D97-AF65-F5344CB8AC3E}">
        <p14:creationId xmlns:p14="http://schemas.microsoft.com/office/powerpoint/2010/main" val="270612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Reflection time; Tool for assessment influence</a:t>
            </a:r>
            <a:r>
              <a:rPr lang="en-US" baseline="0" dirty="0" smtClean="0"/>
              <a:t> SMART GOAL; </a:t>
            </a:r>
            <a:endParaRPr lang="en-US" dirty="0"/>
          </a:p>
        </p:txBody>
      </p:sp>
      <p:sp>
        <p:nvSpPr>
          <p:cNvPr id="4" name="Slide Number Placeholder 3"/>
          <p:cNvSpPr>
            <a:spLocks noGrp="1"/>
          </p:cNvSpPr>
          <p:nvPr>
            <p:ph type="sldNum" sz="quarter" idx="10"/>
          </p:nvPr>
        </p:nvSpPr>
        <p:spPr/>
        <p:txBody>
          <a:bodyPr/>
          <a:lstStyle/>
          <a:p>
            <a:fld id="{856E3713-4DD6-754F-93A4-8B958A3A441C}" type="slidenum">
              <a:rPr lang="en-US" smtClean="0"/>
              <a:t>6</a:t>
            </a:fld>
            <a:endParaRPr lang="en-US"/>
          </a:p>
        </p:txBody>
      </p:sp>
    </p:spTree>
    <p:extLst>
      <p:ext uri="{BB962C8B-B14F-4D97-AF65-F5344CB8AC3E}">
        <p14:creationId xmlns:p14="http://schemas.microsoft.com/office/powerpoint/2010/main" val="1174846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Chris</a:t>
            </a:r>
            <a:endParaRPr lang="en-US" dirty="0"/>
          </a:p>
        </p:txBody>
      </p:sp>
      <p:sp>
        <p:nvSpPr>
          <p:cNvPr id="4" name="Slide Number Placeholder 3"/>
          <p:cNvSpPr>
            <a:spLocks noGrp="1"/>
          </p:cNvSpPr>
          <p:nvPr>
            <p:ph type="sldNum" sz="quarter" idx="10"/>
          </p:nvPr>
        </p:nvSpPr>
        <p:spPr/>
        <p:txBody>
          <a:bodyPr/>
          <a:lstStyle/>
          <a:p>
            <a:fld id="{856E3713-4DD6-754F-93A4-8B958A3A441C}" type="slidenum">
              <a:rPr lang="en-US" smtClean="0"/>
              <a:t>7</a:t>
            </a:fld>
            <a:endParaRPr lang="en-US"/>
          </a:p>
        </p:txBody>
      </p:sp>
    </p:spTree>
    <p:extLst>
      <p:ext uri="{BB962C8B-B14F-4D97-AF65-F5344CB8AC3E}">
        <p14:creationId xmlns:p14="http://schemas.microsoft.com/office/powerpoint/2010/main" val="209025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Bernadette</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856E3713-4DD6-754F-93A4-8B958A3A441C}" type="slidenum">
              <a:rPr lang="en-US" smtClean="0"/>
              <a:t>8</a:t>
            </a:fld>
            <a:endParaRPr lang="en-US"/>
          </a:p>
        </p:txBody>
      </p:sp>
    </p:spTree>
    <p:extLst>
      <p:ext uri="{BB962C8B-B14F-4D97-AF65-F5344CB8AC3E}">
        <p14:creationId xmlns:p14="http://schemas.microsoft.com/office/powerpoint/2010/main" val="15557561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6E3713-4DD6-754F-93A4-8B958A3A441C}" type="slidenum">
              <a:rPr lang="en-US" smtClean="0"/>
              <a:t>9</a:t>
            </a:fld>
            <a:endParaRPr lang="en-US"/>
          </a:p>
        </p:txBody>
      </p:sp>
    </p:spTree>
    <p:extLst>
      <p:ext uri="{BB962C8B-B14F-4D97-AF65-F5344CB8AC3E}">
        <p14:creationId xmlns:p14="http://schemas.microsoft.com/office/powerpoint/2010/main" val="3753008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6/25/13</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6/25/13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6/25/13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6/25/13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dirty="0"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6/25/13</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6/25/13</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6/25/13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6/25/13</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6/25/13</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6/25/13</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6/25/13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6/25/13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6/25/13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6/25/13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6/25/13</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6/25/13</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6/25/13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6/25/13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6/25/13</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6/25/13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6/25/13</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mailto:Bernadette.carpenter@magoffin.kyschools.us" TargetMode="External"/><Relationship Id="rId4" Type="http://schemas.openxmlformats.org/officeDocument/2006/relationships/hyperlink" Target="mailto:Chris.meadows@magoffin.kyschools.us" TargetMode="External"/><Relationship Id="rId5" Type="http://schemas.openxmlformats.org/officeDocument/2006/relationships/hyperlink" Target="mailto:Jennifer.howard@magoffin.kyschools.us" TargetMode="External"/><Relationship Id="rId6" Type="http://schemas.openxmlformats.org/officeDocument/2006/relationships/hyperlink" Target="mailto:Diedra.carpenter@magoffin.kyschools.us" TargetMode="External"/><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education.ky.gov/teachers/HiEffTeach/Pages/Designing-PGES.aspx" TargetMode="External"/><Relationship Id="rId4" Type="http://schemas.openxmlformats.org/officeDocument/2006/relationships/image" Target="../media/image1.png"/><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The PGES Field Test</a:t>
            </a:r>
            <a:endParaRPr lang="en-US" dirty="0"/>
          </a:p>
        </p:txBody>
      </p:sp>
      <p:sp>
        <p:nvSpPr>
          <p:cNvPr id="3" name="Subtitle 2"/>
          <p:cNvSpPr>
            <a:spLocks noGrp="1"/>
          </p:cNvSpPr>
          <p:nvPr>
            <p:ph type="subTitle" idx="1"/>
          </p:nvPr>
        </p:nvSpPr>
        <p:spPr/>
        <p:txBody>
          <a:bodyPr/>
          <a:lstStyle/>
          <a:p>
            <a:r>
              <a:rPr lang="en-US" dirty="0" smtClean="0"/>
              <a:t>Lessons learned and Connections among PGES Framework, CHETL, MDC, and LDC</a:t>
            </a:r>
            <a:endParaRPr lang="en-US" dirty="0"/>
          </a:p>
        </p:txBody>
      </p:sp>
    </p:spTree>
    <p:extLst>
      <p:ext uri="{BB962C8B-B14F-4D97-AF65-F5344CB8AC3E}">
        <p14:creationId xmlns:p14="http://schemas.microsoft.com/office/powerpoint/2010/main" val="11285804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27970"/>
            <a:ext cx="7556313" cy="1116106"/>
          </a:xfrm>
        </p:spPr>
        <p:txBody>
          <a:bodyPr/>
          <a:lstStyle/>
          <a:p>
            <a:r>
              <a:rPr lang="en-US" dirty="0"/>
              <a:t>PGES Domain 1- Planning and Preparation</a:t>
            </a:r>
          </a:p>
        </p:txBody>
      </p:sp>
      <p:sp>
        <p:nvSpPr>
          <p:cNvPr id="3" name="Content Placeholder 2"/>
          <p:cNvSpPr>
            <a:spLocks noGrp="1"/>
          </p:cNvSpPr>
          <p:nvPr>
            <p:ph idx="1"/>
          </p:nvPr>
        </p:nvSpPr>
        <p:spPr>
          <a:xfrm>
            <a:off x="498474" y="1547420"/>
            <a:ext cx="7556313" cy="4578744"/>
          </a:xfrm>
        </p:spPr>
        <p:txBody>
          <a:bodyPr>
            <a:normAutofit fontScale="92500" lnSpcReduction="20000"/>
          </a:bodyPr>
          <a:lstStyle/>
          <a:p>
            <a:r>
              <a:rPr lang="en-US" dirty="0"/>
              <a:t>D - Demonstrating Knowledge of Resources</a:t>
            </a:r>
          </a:p>
          <a:p>
            <a:pPr lvl="1"/>
            <a:r>
              <a:rPr lang="en-US" dirty="0"/>
              <a:t>LDC-Module Creator, R-Group Space (One Stop Shop)</a:t>
            </a:r>
          </a:p>
          <a:p>
            <a:pPr lvl="1"/>
            <a:r>
              <a:rPr lang="en-US" dirty="0"/>
              <a:t>CHETL Section Four- Instructional Relevance F: Teacher integrates a variety of instructional resources to increase learning options.</a:t>
            </a:r>
          </a:p>
          <a:p>
            <a:r>
              <a:rPr lang="en-US" dirty="0"/>
              <a:t>E – Designing Coherent Instruction</a:t>
            </a:r>
          </a:p>
          <a:p>
            <a:pPr lvl="1"/>
            <a:r>
              <a:rPr lang="en-US" dirty="0"/>
              <a:t>LDC-Lots of group work and peer conversations after reading, writing, speaking, and listening. LDC modules just automatically lend themselves to appropriate structure through the use of the LDC Task and Module Creator.</a:t>
            </a:r>
          </a:p>
          <a:p>
            <a:pPr lvl="1"/>
            <a:r>
              <a:rPr lang="en-US" dirty="0"/>
              <a:t>CHETL Section One- All Teacher Characteristics in the Learning Climate Section</a:t>
            </a:r>
          </a:p>
          <a:p>
            <a:r>
              <a:rPr lang="en-US" dirty="0"/>
              <a:t>F – Designing Student Assessment</a:t>
            </a:r>
          </a:p>
          <a:p>
            <a:pPr lvl="1"/>
            <a:r>
              <a:rPr lang="en-US" dirty="0"/>
              <a:t>LDC – Use Of LDC Rubric as well as instructional rubrics, either teacher-made, or student-made throughout the mini tasks</a:t>
            </a:r>
          </a:p>
          <a:p>
            <a:pPr lvl="1"/>
            <a:r>
              <a:rPr lang="en-US" dirty="0"/>
              <a:t>CHETL  Section Two- All teacher characteristics in the Classroom Assessment and Reflection Area</a:t>
            </a:r>
          </a:p>
          <a:p>
            <a:endParaRPr lang="en-US" dirty="0"/>
          </a:p>
        </p:txBody>
      </p:sp>
    </p:spTree>
    <p:extLst>
      <p:ext uri="{BB962C8B-B14F-4D97-AF65-F5344CB8AC3E}">
        <p14:creationId xmlns:p14="http://schemas.microsoft.com/office/powerpoint/2010/main" val="16897920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PGES Domain 2- Classroom Environment</a:t>
            </a:r>
            <a:endParaRPr lang="en-US" dirty="0"/>
          </a:p>
        </p:txBody>
      </p:sp>
      <p:sp>
        <p:nvSpPr>
          <p:cNvPr id="3" name="Content Placeholder 2"/>
          <p:cNvSpPr>
            <a:spLocks noGrp="1"/>
          </p:cNvSpPr>
          <p:nvPr>
            <p:ph idx="1"/>
          </p:nvPr>
        </p:nvSpPr>
        <p:spPr>
          <a:xfrm>
            <a:off x="498474" y="1600200"/>
            <a:ext cx="7832665" cy="5023771"/>
          </a:xfrm>
        </p:spPr>
        <p:txBody>
          <a:bodyPr>
            <a:normAutofit fontScale="85000" lnSpcReduction="10000"/>
          </a:bodyPr>
          <a:lstStyle/>
          <a:p>
            <a:r>
              <a:rPr lang="en-US" dirty="0" smtClean="0"/>
              <a:t>A - Creating and Environment of Respect and Rapport</a:t>
            </a:r>
          </a:p>
          <a:p>
            <a:pPr lvl="1"/>
            <a:r>
              <a:rPr lang="en-US" dirty="0" smtClean="0"/>
              <a:t>LDC-Teacher uses knowledge of student reading levels and uses whole-group instruction, small group instruction, and one-on-one instruction to increase mastery of standards.</a:t>
            </a:r>
          </a:p>
          <a:p>
            <a:pPr lvl="1"/>
            <a:r>
              <a:rPr lang="en-US" dirty="0" smtClean="0"/>
              <a:t>CHETL Section One - all Teacher Characteristics in the Learning Climate Section.</a:t>
            </a:r>
          </a:p>
          <a:p>
            <a:r>
              <a:rPr lang="en-US" dirty="0" smtClean="0"/>
              <a:t>B – Establishing a Culture for Learning</a:t>
            </a:r>
          </a:p>
          <a:p>
            <a:pPr lvl="1"/>
            <a:r>
              <a:rPr lang="en-US" dirty="0" smtClean="0"/>
              <a:t>LDC-All students complete the writing product. No one just “floats through”.</a:t>
            </a:r>
            <a:r>
              <a:rPr lang="en-US" dirty="0"/>
              <a:t> Teachers hold all students to high standards though a more individualized lesson in which students are exposed to challenging, but engaging text. </a:t>
            </a:r>
            <a:endParaRPr lang="en-US" dirty="0" smtClean="0"/>
          </a:p>
          <a:p>
            <a:pPr lvl="1"/>
            <a:r>
              <a:rPr lang="en-US" dirty="0" smtClean="0"/>
              <a:t>CHETL Section One- all Teacher Characteristics  and Student Characteristics in the Learning Climate section – Pride in student work!</a:t>
            </a:r>
          </a:p>
          <a:p>
            <a:r>
              <a:rPr lang="en-US" dirty="0" smtClean="0"/>
              <a:t>C – Managing Classroom Procedures</a:t>
            </a:r>
          </a:p>
          <a:p>
            <a:pPr lvl="1"/>
            <a:r>
              <a:rPr lang="en-US" dirty="0" smtClean="0"/>
              <a:t>LDC-Lots of good discussions with colleagues during trainings through the “Give One/Get One” method concerning  classroom management during Content Leadership Meetings and LDC Meetings. Use of classroom videos of quality instruction was paramount in the success of module implementation. </a:t>
            </a:r>
          </a:p>
          <a:p>
            <a:pPr lvl="1"/>
            <a:r>
              <a:rPr lang="en-US" dirty="0" smtClean="0"/>
              <a:t>CHETL Section One- all Teacher Characteristics and Student Characteristics in the Learning Climate Section.</a:t>
            </a:r>
          </a:p>
          <a:p>
            <a:endParaRPr lang="en-US" dirty="0"/>
          </a:p>
        </p:txBody>
      </p:sp>
    </p:spTree>
    <p:extLst>
      <p:ext uri="{BB962C8B-B14F-4D97-AF65-F5344CB8AC3E}">
        <p14:creationId xmlns:p14="http://schemas.microsoft.com/office/powerpoint/2010/main" val="36041184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PGES Domain 2- Classroom Environment</a:t>
            </a:r>
          </a:p>
        </p:txBody>
      </p:sp>
      <p:sp>
        <p:nvSpPr>
          <p:cNvPr id="3" name="Content Placeholder 2"/>
          <p:cNvSpPr>
            <a:spLocks noGrp="1"/>
          </p:cNvSpPr>
          <p:nvPr>
            <p:ph idx="1"/>
          </p:nvPr>
        </p:nvSpPr>
        <p:spPr/>
        <p:txBody>
          <a:bodyPr/>
          <a:lstStyle/>
          <a:p>
            <a:r>
              <a:rPr lang="en-US" dirty="0"/>
              <a:t>D – Managing Student Behavior</a:t>
            </a:r>
          </a:p>
          <a:p>
            <a:pPr lvl="1"/>
            <a:r>
              <a:rPr lang="en-US" dirty="0"/>
              <a:t>LDC-Also gained lots of tips and tricks for behavior management during Content Leadership Meetings and LDC Meetings Videos of quality instructional practices were very helpful.</a:t>
            </a:r>
          </a:p>
          <a:p>
            <a:pPr lvl="1"/>
            <a:r>
              <a:rPr lang="en-US" dirty="0"/>
              <a:t>CHETL Section One- all Teacher Characteristics in the  Learning Climate Section</a:t>
            </a:r>
          </a:p>
          <a:p>
            <a:r>
              <a:rPr lang="en-US" dirty="0" smtClean="0"/>
              <a:t>E - Organizing </a:t>
            </a:r>
            <a:r>
              <a:rPr lang="en-US" dirty="0"/>
              <a:t>Physical Space</a:t>
            </a:r>
          </a:p>
          <a:p>
            <a:pPr lvl="1"/>
            <a:r>
              <a:rPr lang="en-US" dirty="0"/>
              <a:t>LDC-Groups should be established and based on what is best for the student and the learning taking place.</a:t>
            </a:r>
          </a:p>
          <a:p>
            <a:pPr lvl="1"/>
            <a:r>
              <a:rPr lang="en-US" dirty="0"/>
              <a:t>CHETL Section One- all Teacher Characteristics in the Learning Climate Section</a:t>
            </a:r>
          </a:p>
          <a:p>
            <a:endParaRPr lang="en-US" dirty="0"/>
          </a:p>
        </p:txBody>
      </p:sp>
    </p:spTree>
    <p:extLst>
      <p:ext uri="{BB962C8B-B14F-4D97-AF65-F5344CB8AC3E}">
        <p14:creationId xmlns:p14="http://schemas.microsoft.com/office/powerpoint/2010/main" val="9986010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0"/>
            <a:ext cx="7556313" cy="1600200"/>
          </a:xfrm>
        </p:spPr>
        <p:txBody>
          <a:bodyPr/>
          <a:lstStyle/>
          <a:p>
            <a:r>
              <a:rPr lang="en-US" dirty="0" smtClean="0"/>
              <a:t>PGES Domain 3-Instruction</a:t>
            </a:r>
            <a:endParaRPr lang="en-US" dirty="0"/>
          </a:p>
        </p:txBody>
      </p:sp>
      <p:sp>
        <p:nvSpPr>
          <p:cNvPr id="3" name="Content Placeholder 2"/>
          <p:cNvSpPr>
            <a:spLocks noGrp="1"/>
          </p:cNvSpPr>
          <p:nvPr>
            <p:ph idx="1"/>
          </p:nvPr>
        </p:nvSpPr>
        <p:spPr>
          <a:xfrm>
            <a:off x="498474" y="733564"/>
            <a:ext cx="7843613" cy="5759023"/>
          </a:xfrm>
        </p:spPr>
        <p:txBody>
          <a:bodyPr>
            <a:normAutofit fontScale="92500" lnSpcReduction="10000"/>
          </a:bodyPr>
          <a:lstStyle/>
          <a:p>
            <a:r>
              <a:rPr lang="en-US" dirty="0" smtClean="0"/>
              <a:t>A – Communicating with Students</a:t>
            </a:r>
          </a:p>
          <a:p>
            <a:pPr lvl="1"/>
            <a:r>
              <a:rPr lang="en-US" dirty="0" smtClean="0"/>
              <a:t>LDC – Preparing for Reading Section</a:t>
            </a:r>
          </a:p>
          <a:p>
            <a:pPr lvl="1"/>
            <a:r>
              <a:rPr lang="en-US" dirty="0" smtClean="0"/>
              <a:t>CHETL Section 1: Learning Climate D-Teacher sets expectations or all students to attain individual literacy goals</a:t>
            </a:r>
          </a:p>
          <a:p>
            <a:r>
              <a:rPr lang="en-US" dirty="0" smtClean="0"/>
              <a:t>B - Using Questioning and Discussion Techniques</a:t>
            </a:r>
          </a:p>
          <a:p>
            <a:pPr lvl="1"/>
            <a:r>
              <a:rPr lang="en-US" dirty="0" smtClean="0"/>
              <a:t>LDC- Discussions and questioning techniques that require higher order thinking skills (training on questioning techniques to be done during PLCs this year).</a:t>
            </a:r>
          </a:p>
          <a:p>
            <a:pPr lvl="1"/>
            <a:r>
              <a:rPr lang="en-US" dirty="0" smtClean="0"/>
              <a:t>CHETL Section Three: Instructional Rigor and Student Engagement C-Teacher Orchestrates effective classroom discussions, questioning, and learning tasks that promote higher-order thinking skills. </a:t>
            </a:r>
          </a:p>
          <a:p>
            <a:r>
              <a:rPr lang="en-US" dirty="0" smtClean="0"/>
              <a:t>C - Engaging Students in Learning</a:t>
            </a:r>
          </a:p>
          <a:p>
            <a:pPr lvl="1"/>
            <a:r>
              <a:rPr lang="en-US" dirty="0" smtClean="0"/>
              <a:t>LDC- Module Creator has Standards, Skills, Instructional Ladder, and Pacing Guide built in. LDC calls for coverage of content through engaging, but challenging activities.</a:t>
            </a:r>
          </a:p>
          <a:p>
            <a:pPr lvl="1"/>
            <a:r>
              <a:rPr lang="en-US" dirty="0" smtClean="0"/>
              <a:t>CHETL Section Three: Instructional Rigor and Student Engagement F-Teacher Integrates a variety of resources with classroom instruction to increase learning options</a:t>
            </a:r>
          </a:p>
          <a:p>
            <a:pPr lvl="1"/>
            <a:endParaRPr lang="en-US" dirty="0"/>
          </a:p>
        </p:txBody>
      </p:sp>
    </p:spTree>
    <p:extLst>
      <p:ext uri="{BB962C8B-B14F-4D97-AF65-F5344CB8AC3E}">
        <p14:creationId xmlns:p14="http://schemas.microsoft.com/office/powerpoint/2010/main" val="19466137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PGES Domain 3-Instruction</a:t>
            </a:r>
          </a:p>
        </p:txBody>
      </p:sp>
      <p:sp>
        <p:nvSpPr>
          <p:cNvPr id="3" name="Content Placeholder 2"/>
          <p:cNvSpPr>
            <a:spLocks noGrp="1"/>
          </p:cNvSpPr>
          <p:nvPr>
            <p:ph idx="1"/>
          </p:nvPr>
        </p:nvSpPr>
        <p:spPr/>
        <p:txBody>
          <a:bodyPr/>
          <a:lstStyle/>
          <a:p>
            <a:r>
              <a:rPr lang="en-US" dirty="0"/>
              <a:t>D - Using Assessment in Instruction</a:t>
            </a:r>
          </a:p>
          <a:p>
            <a:pPr lvl="1"/>
            <a:r>
              <a:rPr lang="en-US" dirty="0"/>
              <a:t>LDC Pre-assessment to attain reading levels and writing product as post-assessment</a:t>
            </a:r>
          </a:p>
          <a:p>
            <a:pPr lvl="1"/>
            <a:r>
              <a:rPr lang="en-US" dirty="0"/>
              <a:t>CHETL Section Two: Classroom Assessment and Reflection- All Teacher Characteristics and Student Characteristics</a:t>
            </a:r>
          </a:p>
          <a:p>
            <a:r>
              <a:rPr lang="en-US" dirty="0"/>
              <a:t>E - Demonstrating Flexibility and Responsiveness</a:t>
            </a:r>
          </a:p>
          <a:p>
            <a:pPr lvl="1"/>
            <a:r>
              <a:rPr lang="en-US" dirty="0"/>
              <a:t>LDC- Reflection Section</a:t>
            </a:r>
          </a:p>
          <a:p>
            <a:pPr lvl="1"/>
            <a:r>
              <a:rPr lang="en-US" dirty="0"/>
              <a:t>CHETL Section Two: J- Teacher Reflects on instruction and makes adjustments as student learning occurs.</a:t>
            </a:r>
          </a:p>
          <a:p>
            <a:endParaRPr lang="en-US" dirty="0"/>
          </a:p>
        </p:txBody>
      </p:sp>
    </p:spTree>
    <p:extLst>
      <p:ext uri="{BB962C8B-B14F-4D97-AF65-F5344CB8AC3E}">
        <p14:creationId xmlns:p14="http://schemas.microsoft.com/office/powerpoint/2010/main" val="40937630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76641"/>
            <a:ext cx="7556313" cy="1116769"/>
          </a:xfrm>
        </p:spPr>
        <p:txBody>
          <a:bodyPr/>
          <a:lstStyle/>
          <a:p>
            <a:r>
              <a:rPr lang="en-US" dirty="0" smtClean="0"/>
              <a:t>PGES Domain 4- Professional Responsibilities</a:t>
            </a:r>
            <a:endParaRPr lang="en-US" dirty="0"/>
          </a:p>
        </p:txBody>
      </p:sp>
      <p:sp>
        <p:nvSpPr>
          <p:cNvPr id="3" name="Content Placeholder 2"/>
          <p:cNvSpPr>
            <a:spLocks noGrp="1"/>
          </p:cNvSpPr>
          <p:nvPr>
            <p:ph idx="1"/>
          </p:nvPr>
        </p:nvSpPr>
        <p:spPr>
          <a:xfrm>
            <a:off x="498474" y="1193410"/>
            <a:ext cx="7810770" cy="5664590"/>
          </a:xfrm>
        </p:spPr>
        <p:txBody>
          <a:bodyPr>
            <a:normAutofit/>
          </a:bodyPr>
          <a:lstStyle/>
          <a:p>
            <a:r>
              <a:rPr lang="en-US" dirty="0" smtClean="0"/>
              <a:t>A - Reflecting on Teaching</a:t>
            </a:r>
          </a:p>
          <a:p>
            <a:pPr lvl="1"/>
            <a:r>
              <a:rPr lang="en-US" dirty="0" smtClean="0"/>
              <a:t>LDC- Reflection on success and revision of modules	</a:t>
            </a:r>
          </a:p>
          <a:p>
            <a:pPr lvl="1"/>
            <a:r>
              <a:rPr lang="en-US" dirty="0" smtClean="0"/>
              <a:t>CHETL Section Two- Classroom Assessment and Reflection C: Teacher revises instructional strategies based upon student achievement data.</a:t>
            </a:r>
          </a:p>
          <a:p>
            <a:r>
              <a:rPr lang="en-US" dirty="0" smtClean="0"/>
              <a:t>B – Maintaining Accurate Records</a:t>
            </a:r>
          </a:p>
          <a:p>
            <a:pPr lvl="1"/>
            <a:r>
              <a:rPr lang="en-US" dirty="0" smtClean="0"/>
              <a:t>LDC-Formative assessment and mastery of skills</a:t>
            </a:r>
          </a:p>
          <a:p>
            <a:pPr lvl="1"/>
            <a:r>
              <a:rPr lang="en-US" dirty="0" smtClean="0"/>
              <a:t>CHETL Section Two- Classroom Assessment and Reflection B: Teacher uses student work/data, observations of instruction, assignments and interactions with colleagues to reflect on and improve teaching practice </a:t>
            </a:r>
          </a:p>
          <a:p>
            <a:r>
              <a:rPr lang="en-US" dirty="0" smtClean="0"/>
              <a:t>C – Communicating with Families</a:t>
            </a:r>
          </a:p>
          <a:p>
            <a:pPr lvl="1"/>
            <a:r>
              <a:rPr lang="en-US" dirty="0" smtClean="0"/>
              <a:t>LDC </a:t>
            </a:r>
          </a:p>
          <a:p>
            <a:pPr lvl="1"/>
            <a:r>
              <a:rPr lang="en-US" dirty="0" smtClean="0"/>
              <a:t>CHETL</a:t>
            </a:r>
          </a:p>
        </p:txBody>
      </p:sp>
    </p:spTree>
    <p:extLst>
      <p:ext uri="{BB962C8B-B14F-4D97-AF65-F5344CB8AC3E}">
        <p14:creationId xmlns:p14="http://schemas.microsoft.com/office/powerpoint/2010/main" val="214227185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PGES Domain 4- Professional Responsibilities</a:t>
            </a:r>
          </a:p>
        </p:txBody>
      </p:sp>
      <p:sp>
        <p:nvSpPr>
          <p:cNvPr id="3" name="Content Placeholder 2"/>
          <p:cNvSpPr>
            <a:spLocks noGrp="1"/>
          </p:cNvSpPr>
          <p:nvPr>
            <p:ph idx="1"/>
          </p:nvPr>
        </p:nvSpPr>
        <p:spPr/>
        <p:txBody>
          <a:bodyPr>
            <a:normAutofit fontScale="92500" lnSpcReduction="20000"/>
          </a:bodyPr>
          <a:lstStyle/>
          <a:p>
            <a:r>
              <a:rPr lang="en-US" dirty="0"/>
              <a:t>D – Participating in a Professional Community</a:t>
            </a:r>
          </a:p>
          <a:p>
            <a:pPr lvl="1"/>
            <a:r>
              <a:rPr lang="en-US" dirty="0"/>
              <a:t>LDC- Content level, school level, and district level PLCs</a:t>
            </a:r>
          </a:p>
          <a:p>
            <a:pPr lvl="1"/>
            <a:r>
              <a:rPr lang="en-US" dirty="0"/>
              <a:t>CHETL Section Five- Knowledge of Content B: Teacher maintains on-going awareness of current content developments</a:t>
            </a:r>
          </a:p>
          <a:p>
            <a:r>
              <a:rPr lang="en-US" dirty="0"/>
              <a:t>E – Growing and Developing Professionally</a:t>
            </a:r>
          </a:p>
          <a:p>
            <a:pPr lvl="1"/>
            <a:r>
              <a:rPr lang="en-US" dirty="0"/>
              <a:t>LDC- Feedback through the jurying process for modules</a:t>
            </a:r>
          </a:p>
          <a:p>
            <a:pPr lvl="1"/>
            <a:r>
              <a:rPr lang="en-US" dirty="0"/>
              <a:t>CHETL Section Five- Knowledge of Content B: : Teacher maintains on-going awareness of current content developments</a:t>
            </a:r>
          </a:p>
          <a:p>
            <a:r>
              <a:rPr lang="en-US" dirty="0"/>
              <a:t>F – Demonstrating Professionalism</a:t>
            </a:r>
          </a:p>
          <a:p>
            <a:pPr lvl="1"/>
            <a:r>
              <a:rPr lang="en-US" dirty="0"/>
              <a:t>LDC-District  Writing Plan development that includes LDC implementation across all contents throughout the district</a:t>
            </a:r>
          </a:p>
          <a:p>
            <a:pPr lvl="1"/>
            <a:r>
              <a:rPr lang="en-US" dirty="0" smtClean="0"/>
              <a:t>CHETL </a:t>
            </a:r>
            <a:r>
              <a:rPr lang="en-US" dirty="0"/>
              <a:t>Section Five- Knowledge of Content B: : Teacher maintains on-going awareness of current content developments </a:t>
            </a:r>
          </a:p>
          <a:p>
            <a:endParaRPr lang="en-US" dirty="0"/>
          </a:p>
        </p:txBody>
      </p:sp>
    </p:spTree>
    <p:extLst>
      <p:ext uri="{BB962C8B-B14F-4D97-AF65-F5344CB8AC3E}">
        <p14:creationId xmlns:p14="http://schemas.microsoft.com/office/powerpoint/2010/main" val="80997674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pPr algn="ctr"/>
            <a:r>
              <a:rPr lang="en-US" sz="6600" dirty="0" smtClean="0"/>
              <a:t>Questions?</a:t>
            </a:r>
            <a:endParaRPr lang="en-US" sz="6600" dirty="0"/>
          </a:p>
        </p:txBody>
      </p:sp>
      <p:sp>
        <p:nvSpPr>
          <p:cNvPr id="6" name="Text Placeholder 5"/>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1207636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93" y="2560911"/>
            <a:ext cx="3255264" cy="1162050"/>
          </a:xfrm>
        </p:spPr>
        <p:txBody>
          <a:bodyPr/>
          <a:lstStyle/>
          <a:p>
            <a:r>
              <a:rPr lang="en-US" dirty="0" smtClean="0"/>
              <a:t>Contact Information</a:t>
            </a:r>
            <a:endParaRPr lang="en-US" dirty="0"/>
          </a:p>
        </p:txBody>
      </p:sp>
      <p:sp>
        <p:nvSpPr>
          <p:cNvPr id="7" name="Content Placeholder 6"/>
          <p:cNvSpPr>
            <a:spLocks noGrp="1"/>
          </p:cNvSpPr>
          <p:nvPr>
            <p:ph idx="1"/>
          </p:nvPr>
        </p:nvSpPr>
        <p:spPr>
          <a:xfrm>
            <a:off x="3820895" y="273050"/>
            <a:ext cx="5323105" cy="5853113"/>
          </a:xfrm>
        </p:spPr>
        <p:txBody>
          <a:bodyPr/>
          <a:lstStyle/>
          <a:p>
            <a:endParaRPr lang="en-US" dirty="0" smtClean="0">
              <a:hlinkClick r:id="rId3"/>
            </a:endParaRPr>
          </a:p>
          <a:p>
            <a:endParaRPr lang="en-US" dirty="0">
              <a:hlinkClick r:id="rId3"/>
            </a:endParaRPr>
          </a:p>
          <a:p>
            <a:endParaRPr lang="en-US" dirty="0" smtClean="0">
              <a:hlinkClick r:id="rId3"/>
            </a:endParaRPr>
          </a:p>
          <a:p>
            <a:endParaRPr lang="en-US" dirty="0">
              <a:hlinkClick r:id="rId3"/>
            </a:endParaRPr>
          </a:p>
          <a:p>
            <a:r>
              <a:rPr lang="en-US" dirty="0" smtClean="0">
                <a:hlinkClick r:id="rId3"/>
              </a:rPr>
              <a:t>Bernadette.carpenter@magoffin.kyschools.us</a:t>
            </a:r>
            <a:endParaRPr lang="en-US" dirty="0" smtClean="0"/>
          </a:p>
          <a:p>
            <a:r>
              <a:rPr lang="en-US" dirty="0" smtClean="0">
                <a:hlinkClick r:id="rId4"/>
              </a:rPr>
              <a:t>Chris.meadows@magoffin.kyschools.us</a:t>
            </a:r>
            <a:endParaRPr lang="en-US" dirty="0" smtClean="0"/>
          </a:p>
          <a:p>
            <a:r>
              <a:rPr lang="en-US" dirty="0" smtClean="0">
                <a:hlinkClick r:id="rId5"/>
              </a:rPr>
              <a:t>Jennifer.howard@magoffin.kyschools.us</a:t>
            </a:r>
            <a:endParaRPr lang="en-US" dirty="0" smtClean="0"/>
          </a:p>
          <a:p>
            <a:r>
              <a:rPr lang="en-US" dirty="0" smtClean="0">
                <a:hlinkClick r:id="rId6"/>
              </a:rPr>
              <a:t>Diedra.carpenter@magoffin.kyschools.us</a:t>
            </a:r>
            <a:endParaRPr lang="en-US" dirty="0" smtClean="0"/>
          </a:p>
          <a:p>
            <a:endParaRPr lang="en-US" dirty="0"/>
          </a:p>
        </p:txBody>
      </p:sp>
      <p:sp>
        <p:nvSpPr>
          <p:cNvPr id="9" name="Text Placeholder 8"/>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74211163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Presenters:</a:t>
            </a:r>
            <a:endParaRPr lang="en-US" dirty="0"/>
          </a:p>
        </p:txBody>
      </p:sp>
      <p:sp>
        <p:nvSpPr>
          <p:cNvPr id="5" name="Content Placeholder 4"/>
          <p:cNvSpPr>
            <a:spLocks noGrp="1"/>
          </p:cNvSpPr>
          <p:nvPr>
            <p:ph sz="half" idx="17"/>
          </p:nvPr>
        </p:nvSpPr>
        <p:spPr/>
        <p:txBody>
          <a:bodyPr/>
          <a:lstStyle/>
          <a:p>
            <a:r>
              <a:rPr lang="en-US" sz="2000" dirty="0"/>
              <a:t>Bernadette Carpenter - Magoffin County Instructional Supervisor And Integration Grant Facilitator</a:t>
            </a:r>
          </a:p>
          <a:p>
            <a:endParaRPr lang="en-US" dirty="0"/>
          </a:p>
        </p:txBody>
      </p:sp>
      <p:sp>
        <p:nvSpPr>
          <p:cNvPr id="6" name="Content Placeholder 5"/>
          <p:cNvSpPr>
            <a:spLocks noGrp="1"/>
          </p:cNvSpPr>
          <p:nvPr>
            <p:ph sz="half" idx="18"/>
          </p:nvPr>
        </p:nvSpPr>
        <p:spPr/>
        <p:txBody>
          <a:bodyPr/>
          <a:lstStyle/>
          <a:p>
            <a:r>
              <a:rPr lang="en-US" sz="2000" dirty="0"/>
              <a:t>Jennifer Howard – Math </a:t>
            </a:r>
            <a:r>
              <a:rPr lang="en-US" sz="2000" dirty="0" smtClean="0"/>
              <a:t>Teacher </a:t>
            </a:r>
            <a:r>
              <a:rPr lang="en-US" sz="2000" dirty="0"/>
              <a:t>at Magoffin County High School, PGES Field Test Participant, and MDC Teacher Leader</a:t>
            </a:r>
          </a:p>
          <a:p>
            <a:endParaRPr lang="en-US" dirty="0"/>
          </a:p>
        </p:txBody>
      </p:sp>
      <p:sp>
        <p:nvSpPr>
          <p:cNvPr id="3" name="Content Placeholder 2"/>
          <p:cNvSpPr>
            <a:spLocks noGrp="1"/>
          </p:cNvSpPr>
          <p:nvPr>
            <p:ph sz="half" idx="1"/>
          </p:nvPr>
        </p:nvSpPr>
        <p:spPr/>
        <p:txBody>
          <a:bodyPr>
            <a:normAutofit/>
          </a:bodyPr>
          <a:lstStyle/>
          <a:p>
            <a:r>
              <a:rPr lang="en-US" sz="2000" dirty="0" smtClean="0"/>
              <a:t>Chris Meadows – Magoffin County High School Assistant Principal</a:t>
            </a:r>
          </a:p>
          <a:p>
            <a:endParaRPr lang="en-US" dirty="0"/>
          </a:p>
        </p:txBody>
      </p:sp>
      <p:sp>
        <p:nvSpPr>
          <p:cNvPr id="4" name="Content Placeholder 3"/>
          <p:cNvSpPr>
            <a:spLocks noGrp="1"/>
          </p:cNvSpPr>
          <p:nvPr>
            <p:ph sz="half" idx="16"/>
          </p:nvPr>
        </p:nvSpPr>
        <p:spPr/>
        <p:txBody>
          <a:bodyPr/>
          <a:lstStyle/>
          <a:p>
            <a:r>
              <a:rPr lang="en-US" sz="2000" dirty="0"/>
              <a:t>Deidra Carpenter – Language Arts Teacher at Herald Whitaker Middle School and LDC Teacher Leader</a:t>
            </a:r>
          </a:p>
          <a:p>
            <a:endParaRPr lang="en-US" dirty="0"/>
          </a:p>
        </p:txBody>
      </p:sp>
    </p:spTree>
    <p:extLst>
      <p:ext uri="{BB962C8B-B14F-4D97-AF65-F5344CB8AC3E}">
        <p14:creationId xmlns:p14="http://schemas.microsoft.com/office/powerpoint/2010/main" val="38830568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Framework Overview</a:t>
            </a:r>
            <a:endParaRPr lang="en-US" sz="3600" dirty="0"/>
          </a:p>
        </p:txBody>
      </p:sp>
      <p:sp>
        <p:nvSpPr>
          <p:cNvPr id="3" name="Content Placeholder 2"/>
          <p:cNvSpPr>
            <a:spLocks noGrp="1"/>
          </p:cNvSpPr>
          <p:nvPr>
            <p:ph idx="4294967295"/>
          </p:nvPr>
        </p:nvSpPr>
        <p:spPr>
          <a:xfrm>
            <a:off x="5361848" y="5497418"/>
            <a:ext cx="3612961" cy="1071486"/>
          </a:xfrm>
        </p:spPr>
        <p:txBody>
          <a:bodyPr>
            <a:normAutofit fontScale="70000" lnSpcReduction="20000"/>
          </a:bodyPr>
          <a:lstStyle/>
          <a:p>
            <a:pPr marL="0" indent="0">
              <a:buNone/>
            </a:pPr>
            <a:endParaRPr lang="en-US" sz="2400" dirty="0" smtClean="0"/>
          </a:p>
          <a:p>
            <a:pPr marL="0" indent="0">
              <a:buNone/>
            </a:pPr>
            <a:r>
              <a:rPr lang="en-US" dirty="0" smtClean="0"/>
              <a:t>Entire framework document can be found on the KDE website:  </a:t>
            </a:r>
            <a:r>
              <a:rPr lang="en-US" dirty="0" smtClean="0">
                <a:hlinkClick r:id="rId3"/>
              </a:rPr>
              <a:t>PGES Link</a:t>
            </a:r>
            <a:endParaRPr lang="en-US" dirty="0"/>
          </a:p>
        </p:txBody>
      </p:sp>
      <p:sp>
        <p:nvSpPr>
          <p:cNvPr id="5" name="Text Placeholder 4"/>
          <p:cNvSpPr>
            <a:spLocks noGrp="1"/>
          </p:cNvSpPr>
          <p:nvPr>
            <p:ph type="body" sz="half" idx="4294967295"/>
          </p:nvPr>
        </p:nvSpPr>
        <p:spPr>
          <a:xfrm>
            <a:off x="678015" y="5908647"/>
            <a:ext cx="3255963" cy="2392363"/>
          </a:xfrm>
        </p:spPr>
        <p:txBody>
          <a:bodyPr>
            <a:normAutofit/>
          </a:bodyPr>
          <a:lstStyle/>
          <a:p>
            <a:pPr marL="0" indent="0">
              <a:buNone/>
            </a:pPr>
            <a:r>
              <a:rPr lang="en-US" sz="1400" dirty="0" smtClean="0"/>
              <a:t>Based on the work of </a:t>
            </a:r>
            <a:r>
              <a:rPr lang="en-US" sz="1400" dirty="0"/>
              <a:t>Charlotte Danielson</a:t>
            </a:r>
          </a:p>
        </p:txBody>
      </p:sp>
      <p:pic>
        <p:nvPicPr>
          <p:cNvPr id="7" name="Diagram 39"/>
          <p:cNvPicPr>
            <a:picLocks noChangeArrowheads="1"/>
          </p:cNvPicPr>
          <p:nvPr/>
        </p:nvPicPr>
        <p:blipFill>
          <a:blip r:embed="rId4" cstate="email">
            <a:extLst>
              <a:ext uri="{28A0092B-C50C-407E-A947-70E740481C1C}">
                <a14:useLocalDpi xmlns:a14="http://schemas.microsoft.com/office/drawing/2010/main" val="0"/>
              </a:ext>
            </a:extLst>
          </a:blip>
          <a:srcRect l="-4514" t="-19975" r="-800" b="-20836"/>
          <a:stretch>
            <a:fillRect/>
          </a:stretch>
        </p:blipFill>
        <p:spPr bwMode="auto">
          <a:xfrm>
            <a:off x="402166" y="484094"/>
            <a:ext cx="83058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878091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a:xfrm>
            <a:off x="78317" y="89577"/>
            <a:ext cx="9065683" cy="6683756"/>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011895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Logistics and Operations of PGES in Magoffin County School District</a:t>
            </a:r>
            <a:endParaRPr lang="en-US" dirty="0"/>
          </a:p>
        </p:txBody>
      </p:sp>
      <p:sp>
        <p:nvSpPr>
          <p:cNvPr id="3" name="Content Placeholder 2"/>
          <p:cNvSpPr>
            <a:spLocks noGrp="1"/>
          </p:cNvSpPr>
          <p:nvPr>
            <p:ph idx="1"/>
          </p:nvPr>
        </p:nvSpPr>
        <p:spPr/>
        <p:txBody>
          <a:bodyPr/>
          <a:lstStyle/>
          <a:p>
            <a:r>
              <a:rPr lang="en-US" dirty="0" smtClean="0"/>
              <a:t>Teacher Selection for Pilot</a:t>
            </a:r>
          </a:p>
          <a:p>
            <a:r>
              <a:rPr lang="en-US" dirty="0" smtClean="0"/>
              <a:t>Peer Observer Selection</a:t>
            </a:r>
          </a:p>
          <a:p>
            <a:r>
              <a:rPr lang="en-US" dirty="0" smtClean="0"/>
              <a:t>Initial PGES Training Process with KDE</a:t>
            </a:r>
          </a:p>
          <a:p>
            <a:r>
              <a:rPr lang="en-US" dirty="0" smtClean="0"/>
              <a:t>Monthly Principal PLC Meetings with Effectiveness Coach</a:t>
            </a:r>
          </a:p>
          <a:p>
            <a:r>
              <a:rPr lang="en-US" dirty="0" smtClean="0"/>
              <a:t>Monthly district wide PLC meetings with LDC and MDC teacher leaders</a:t>
            </a:r>
          </a:p>
          <a:p>
            <a:r>
              <a:rPr lang="en-US" dirty="0" smtClean="0"/>
              <a:t>Teacher Leaders attended Regional Cooperative Meetings </a:t>
            </a:r>
          </a:p>
          <a:p>
            <a:r>
              <a:rPr lang="en-US" dirty="0" smtClean="0"/>
              <a:t>KDE Content Specialists trained groups of teachers</a:t>
            </a:r>
          </a:p>
          <a:p>
            <a:endParaRPr lang="en-US" dirty="0"/>
          </a:p>
        </p:txBody>
      </p:sp>
    </p:spTree>
    <p:extLst>
      <p:ext uri="{BB962C8B-B14F-4D97-AF65-F5344CB8AC3E}">
        <p14:creationId xmlns:p14="http://schemas.microsoft.com/office/powerpoint/2010/main" val="16319172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PGES from the Teacher’s Perspective</a:t>
            </a:r>
            <a:endParaRPr lang="en-US" dirty="0"/>
          </a:p>
        </p:txBody>
      </p:sp>
      <p:sp>
        <p:nvSpPr>
          <p:cNvPr id="8" name="Content Placeholder 7"/>
          <p:cNvSpPr>
            <a:spLocks noGrp="1"/>
          </p:cNvSpPr>
          <p:nvPr>
            <p:ph idx="1"/>
          </p:nvPr>
        </p:nvSpPr>
        <p:spPr/>
        <p:txBody>
          <a:bodyPr>
            <a:normAutofit/>
          </a:bodyPr>
          <a:lstStyle/>
          <a:p>
            <a:r>
              <a:rPr lang="en-US" dirty="0" smtClean="0"/>
              <a:t>Training</a:t>
            </a:r>
          </a:p>
          <a:p>
            <a:r>
              <a:rPr lang="en-US" dirty="0" smtClean="0"/>
              <a:t>Reflective Practice and Professional Growth Planning</a:t>
            </a:r>
          </a:p>
          <a:p>
            <a:r>
              <a:rPr lang="en-US" dirty="0" smtClean="0"/>
              <a:t>Student Growth Goal </a:t>
            </a:r>
            <a:endParaRPr lang="en-US" dirty="0"/>
          </a:p>
          <a:p>
            <a:r>
              <a:rPr lang="en-US" dirty="0" smtClean="0"/>
              <a:t>Peer Observing</a:t>
            </a:r>
          </a:p>
          <a:p>
            <a:r>
              <a:rPr lang="en-US" dirty="0" smtClean="0"/>
              <a:t>Pre and Post Conferencing</a:t>
            </a:r>
          </a:p>
          <a:p>
            <a:r>
              <a:rPr lang="en-US" dirty="0" smtClean="0"/>
              <a:t>Influence of MDC</a:t>
            </a:r>
          </a:p>
          <a:p>
            <a:r>
              <a:rPr lang="en-US" dirty="0" smtClean="0"/>
              <a:t>Influence of LDC</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2758690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PGES from the Administrator’s Perspective</a:t>
            </a:r>
            <a:endParaRPr lang="en-US" dirty="0"/>
          </a:p>
        </p:txBody>
      </p:sp>
      <p:sp>
        <p:nvSpPr>
          <p:cNvPr id="3" name="Content Placeholder 2"/>
          <p:cNvSpPr>
            <a:spLocks noGrp="1"/>
          </p:cNvSpPr>
          <p:nvPr>
            <p:ph idx="1"/>
          </p:nvPr>
        </p:nvSpPr>
        <p:spPr/>
        <p:txBody>
          <a:bodyPr>
            <a:normAutofit/>
          </a:bodyPr>
          <a:lstStyle/>
          <a:p>
            <a:r>
              <a:rPr lang="en-US" dirty="0" smtClean="0"/>
              <a:t>Training and Certification</a:t>
            </a:r>
            <a:endParaRPr lang="en-US" dirty="0"/>
          </a:p>
          <a:p>
            <a:r>
              <a:rPr lang="en-US" dirty="0"/>
              <a:t>Reflective Practice and Professional Growth Planning</a:t>
            </a:r>
          </a:p>
          <a:p>
            <a:r>
              <a:rPr lang="en-US" dirty="0" smtClean="0"/>
              <a:t>Student Growth Goal Setting</a:t>
            </a:r>
            <a:endParaRPr lang="en-US" dirty="0"/>
          </a:p>
          <a:p>
            <a:r>
              <a:rPr lang="en-US" dirty="0" smtClean="0"/>
              <a:t>Observing</a:t>
            </a:r>
            <a:endParaRPr lang="en-US" dirty="0"/>
          </a:p>
          <a:p>
            <a:r>
              <a:rPr lang="en-US" dirty="0" smtClean="0"/>
              <a:t>Pre-Conferencing and Post-Conferencing</a:t>
            </a:r>
          </a:p>
          <a:p>
            <a:r>
              <a:rPr lang="en-US" dirty="0" smtClean="0"/>
              <a:t>School-wide Implementation</a:t>
            </a:r>
            <a:endParaRPr lang="en-US" dirty="0"/>
          </a:p>
        </p:txBody>
      </p:sp>
    </p:spTree>
    <p:extLst>
      <p:ext uri="{BB962C8B-B14F-4D97-AF65-F5344CB8AC3E}">
        <p14:creationId xmlns:p14="http://schemas.microsoft.com/office/powerpoint/2010/main" val="21376426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PGES from the District Office Perspective</a:t>
            </a:r>
            <a:endParaRPr lang="en-US" dirty="0"/>
          </a:p>
        </p:txBody>
      </p:sp>
      <p:sp>
        <p:nvSpPr>
          <p:cNvPr id="3" name="Content Placeholder 2"/>
          <p:cNvSpPr>
            <a:spLocks noGrp="1"/>
          </p:cNvSpPr>
          <p:nvPr>
            <p:ph idx="1"/>
          </p:nvPr>
        </p:nvSpPr>
        <p:spPr/>
        <p:txBody>
          <a:bodyPr/>
          <a:lstStyle/>
          <a:p>
            <a:r>
              <a:rPr lang="en-US" dirty="0" smtClean="0"/>
              <a:t>Strong Leadership is Key</a:t>
            </a:r>
          </a:p>
          <a:p>
            <a:r>
              <a:rPr lang="en-US" dirty="0" smtClean="0"/>
              <a:t>District meeting for SMART Goal review is essential</a:t>
            </a:r>
          </a:p>
          <a:p>
            <a:r>
              <a:rPr lang="en-US" dirty="0" smtClean="0"/>
              <a:t>Assist with tools for measuring student growth</a:t>
            </a:r>
          </a:p>
          <a:p>
            <a:r>
              <a:rPr lang="en-US" dirty="0" smtClean="0"/>
              <a:t>Monitor timelines</a:t>
            </a:r>
          </a:p>
          <a:p>
            <a:r>
              <a:rPr lang="en-US" dirty="0" smtClean="0"/>
              <a:t>Be aware of Student Voice Survey Issues</a:t>
            </a:r>
            <a:endParaRPr lang="en-US" dirty="0"/>
          </a:p>
        </p:txBody>
      </p:sp>
    </p:spTree>
    <p:extLst>
      <p:ext uri="{BB962C8B-B14F-4D97-AF65-F5344CB8AC3E}">
        <p14:creationId xmlns:p14="http://schemas.microsoft.com/office/powerpoint/2010/main" val="1547445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668" y="0"/>
            <a:ext cx="7556313" cy="1600200"/>
          </a:xfrm>
        </p:spPr>
        <p:txBody>
          <a:bodyPr/>
          <a:lstStyle/>
          <a:p>
            <a:r>
              <a:rPr lang="en-US" dirty="0" smtClean="0"/>
              <a:t>PGES Domain 1- Planning and Preparation</a:t>
            </a:r>
            <a:endParaRPr lang="en-US" dirty="0"/>
          </a:p>
        </p:txBody>
      </p:sp>
      <p:sp>
        <p:nvSpPr>
          <p:cNvPr id="3" name="Content Placeholder 2"/>
          <p:cNvSpPr>
            <a:spLocks noGrp="1"/>
          </p:cNvSpPr>
          <p:nvPr>
            <p:ph idx="1"/>
          </p:nvPr>
        </p:nvSpPr>
        <p:spPr>
          <a:xfrm>
            <a:off x="498474" y="1138258"/>
            <a:ext cx="7931194" cy="5719742"/>
          </a:xfrm>
        </p:spPr>
        <p:txBody>
          <a:bodyPr>
            <a:normAutofit lnSpcReduction="10000"/>
          </a:bodyPr>
          <a:lstStyle/>
          <a:p>
            <a:r>
              <a:rPr lang="en-US" dirty="0" smtClean="0"/>
              <a:t>A - Demonstrating Knowledge of Content and Pedagogy</a:t>
            </a:r>
          </a:p>
          <a:p>
            <a:pPr lvl="1"/>
            <a:r>
              <a:rPr lang="en-US" dirty="0" smtClean="0"/>
              <a:t>LDC – Focuses on new standards and is a catalyst in covering those standards, particularly the Anchor Standards that now have to be addressed in content classes outside of ELA classrooms.</a:t>
            </a:r>
          </a:p>
          <a:p>
            <a:pPr lvl="1"/>
            <a:r>
              <a:rPr lang="en-US" dirty="0" smtClean="0"/>
              <a:t>CHETL Section Five –Knowledge of the Content: All Teacher Characteristics</a:t>
            </a:r>
          </a:p>
          <a:p>
            <a:r>
              <a:rPr lang="en-US" dirty="0" smtClean="0"/>
              <a:t>B -Demonstrating Knowledge of Students</a:t>
            </a:r>
          </a:p>
          <a:p>
            <a:pPr lvl="1"/>
            <a:r>
              <a:rPr lang="en-US" dirty="0" smtClean="0"/>
              <a:t>LDC-Implements individual </a:t>
            </a:r>
            <a:r>
              <a:rPr lang="en-US" dirty="0" err="1" smtClean="0"/>
              <a:t>Lexile</a:t>
            </a:r>
            <a:r>
              <a:rPr lang="en-US" dirty="0" smtClean="0"/>
              <a:t> Levels so students are immersed  with rigorous, engaging text that challenges students to move to the next level.</a:t>
            </a:r>
          </a:p>
          <a:p>
            <a:pPr lvl="1"/>
            <a:r>
              <a:rPr lang="en-US" dirty="0" smtClean="0"/>
              <a:t>CHETL Section Two- Classroom Assessment and Reflection A: Teacher uses multiple methods to systematically gather data about student understanding and ability.</a:t>
            </a:r>
          </a:p>
          <a:p>
            <a:r>
              <a:rPr lang="en-US" dirty="0" smtClean="0"/>
              <a:t>C - Selecting Instructional Outcomes</a:t>
            </a:r>
          </a:p>
          <a:p>
            <a:pPr lvl="1"/>
            <a:r>
              <a:rPr lang="en-US" dirty="0" smtClean="0"/>
              <a:t>LDC - What Standards? What Skills? Pre assessment? Mode Of Writing? Does the student select the form?</a:t>
            </a:r>
          </a:p>
          <a:p>
            <a:pPr lvl="1"/>
            <a:r>
              <a:rPr lang="en-US" dirty="0" smtClean="0"/>
              <a:t>CHETL Section Four- Instructional Relevance-All teacher and Student Characteristics</a:t>
            </a:r>
          </a:p>
          <a:p>
            <a:pPr marL="228600" lvl="1" indent="0">
              <a:buNone/>
            </a:pPr>
            <a:endParaRPr lang="en-US" dirty="0" smtClean="0"/>
          </a:p>
          <a:p>
            <a:pPr marL="228600" lvl="1" indent="0">
              <a:buNone/>
            </a:pPr>
            <a:endParaRPr lang="en-US" dirty="0" smtClean="0"/>
          </a:p>
          <a:p>
            <a:pPr marL="228600" lvl="1" indent="0">
              <a:buNone/>
            </a:pPr>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35060244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Advantag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495</TotalTime>
  <Words>1282</Words>
  <Application>Microsoft Macintosh PowerPoint</Application>
  <PresentationFormat>On-screen Show (4:3)</PresentationFormat>
  <Paragraphs>153</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Advantage</vt:lpstr>
      <vt:lpstr>The PGES Field Test</vt:lpstr>
      <vt:lpstr>Presenters:</vt:lpstr>
      <vt:lpstr>Framework Overview</vt:lpstr>
      <vt:lpstr>PowerPoint Presentation</vt:lpstr>
      <vt:lpstr>Logistics and Operations of PGES in Magoffin County School District</vt:lpstr>
      <vt:lpstr>PGES from the Teacher’s Perspective</vt:lpstr>
      <vt:lpstr>PGES from the Administrator’s Perspective</vt:lpstr>
      <vt:lpstr>PGES from the District Office Perspective</vt:lpstr>
      <vt:lpstr>PGES Domain 1- Planning and Preparation</vt:lpstr>
      <vt:lpstr>PGES Domain 1- Planning and Preparation</vt:lpstr>
      <vt:lpstr>PGES Domain 2- Classroom Environment</vt:lpstr>
      <vt:lpstr>PGES Domain 2- Classroom Environment</vt:lpstr>
      <vt:lpstr>PGES Domain 3-Instruction</vt:lpstr>
      <vt:lpstr>PGES Domain 3-Instruction</vt:lpstr>
      <vt:lpstr>PGES Domain 4- Professional Responsibilities</vt:lpstr>
      <vt:lpstr>PGES Domain 4- Professional Responsibilities</vt:lpstr>
      <vt:lpstr>Questions?</vt:lpstr>
      <vt:lpstr>Contact Information</vt:lpstr>
    </vt:vector>
  </TitlesOfParts>
  <Company>Magoffin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PGES Framework</dc:title>
  <dc:creator>administrator admin</dc:creator>
  <cp:lastModifiedBy>Kadi Ralston</cp:lastModifiedBy>
  <cp:revision>36</cp:revision>
  <cp:lastPrinted>2013-06-24T20:47:22Z</cp:lastPrinted>
  <dcterms:created xsi:type="dcterms:W3CDTF">2013-06-17T14:54:14Z</dcterms:created>
  <dcterms:modified xsi:type="dcterms:W3CDTF">2013-06-25T18:40:24Z</dcterms:modified>
</cp:coreProperties>
</file>