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0"/>
  </p:notesMasterIdLst>
  <p:handoutMasterIdLst>
    <p:handoutMasterId r:id="rId31"/>
  </p:handoutMasterIdLst>
  <p:sldIdLst>
    <p:sldId id="471" r:id="rId2"/>
    <p:sldId id="502" r:id="rId3"/>
    <p:sldId id="486" r:id="rId4"/>
    <p:sldId id="472" r:id="rId5"/>
    <p:sldId id="475" r:id="rId6"/>
    <p:sldId id="474" r:id="rId7"/>
    <p:sldId id="482" r:id="rId8"/>
    <p:sldId id="483" r:id="rId9"/>
    <p:sldId id="481" r:id="rId10"/>
    <p:sldId id="487" r:id="rId11"/>
    <p:sldId id="488" r:id="rId12"/>
    <p:sldId id="505" r:id="rId13"/>
    <p:sldId id="506" r:id="rId14"/>
    <p:sldId id="507" r:id="rId15"/>
    <p:sldId id="508" r:id="rId16"/>
    <p:sldId id="504" r:id="rId17"/>
    <p:sldId id="484" r:id="rId18"/>
    <p:sldId id="491" r:id="rId19"/>
    <p:sldId id="492" r:id="rId20"/>
    <p:sldId id="493" r:id="rId21"/>
    <p:sldId id="512" r:id="rId22"/>
    <p:sldId id="494" r:id="rId23"/>
    <p:sldId id="495" r:id="rId24"/>
    <p:sldId id="496" r:id="rId25"/>
    <p:sldId id="497" r:id="rId26"/>
    <p:sldId id="503" r:id="rId27"/>
    <p:sldId id="509" r:id="rId28"/>
    <p:sldId id="490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5050"/>
    <a:srgbClr val="000099"/>
    <a:srgbClr val="969696"/>
    <a:srgbClr val="7A0000"/>
    <a:srgbClr val="FFFFFF"/>
    <a:srgbClr val="D2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56" autoAdjust="0"/>
    <p:restoredTop sz="83213" autoAdjust="0"/>
  </p:normalViewPr>
  <p:slideViewPr>
    <p:cSldViewPr>
      <p:cViewPr>
        <p:scale>
          <a:sx n="75" d="100"/>
          <a:sy n="75" d="100"/>
        </p:scale>
        <p:origin x="-8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0B218587-44EC-441B-8A66-98F503226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4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9ABFF650-9FE2-48C9-9301-A4960C6E7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36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FF650-9FE2-48C9-9301-A4960C6E7E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FF650-9FE2-48C9-9301-A4960C6E7E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FF650-9FE2-48C9-9301-A4960C6E7E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FF650-9FE2-48C9-9301-A4960C6E7E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FF650-9FE2-48C9-9301-A4960C6E7E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structures do you have in place in your own district that help</a:t>
            </a:r>
            <a:r>
              <a:rPr lang="en-US" baseline="0" dirty="0" smtClean="0"/>
              <a:t> you communicate systematically and intentionally?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FF650-9FE2-48C9-9301-A4960C6E7E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FF650-9FE2-48C9-9301-A4960C6E7E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your successes/hurdles/challenges??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FF650-9FE2-48C9-9301-A4960C6E7ED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19200"/>
            <a:ext cx="9144000" cy="5638800"/>
          </a:xfrm>
          <a:prstGeom prst="rect">
            <a:avLst/>
          </a:prstGeom>
          <a:gradFill rotWithShape="1">
            <a:gsLst>
              <a:gs pos="0">
                <a:srgbClr val="969696">
                  <a:alpha val="35001"/>
                </a:srgbClr>
              </a:gs>
              <a:gs pos="50000">
                <a:schemeClr val="bg1">
                  <a:alpha val="35001"/>
                </a:schemeClr>
              </a:gs>
              <a:gs pos="100000">
                <a:srgbClr val="969696">
                  <a:alpha val="35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0"/>
            <a:ext cx="9144000" cy="1981200"/>
            <a:chOff x="0" y="0"/>
            <a:chExt cx="5760" cy="1248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1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0" y="1200"/>
              <a:ext cx="5760" cy="4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6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676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0651C-5D3F-46A3-8012-E93AA3D67320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CA18F0-1553-4605-9D4C-C6AA96C3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87F18-DBEC-4536-A2F0-E330C25ECDC7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7B9DA-94F9-40F9-B647-CF13EC8BC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ABE95-A465-4A0F-8498-6CB9A0640FD2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B7A9-F421-4AAB-A644-98527046F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ABEED-0245-4976-9EEE-C742676DECBF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29D47-59A0-49BF-98C1-F9F25BBA7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EEE18-873D-49F9-AFAA-4975ED99FB74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80E0C-A5E0-4F0D-9938-06282EF8F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2984-DADA-4625-B3E9-952B34C16329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1BEDB-543A-4CD2-9FEB-8381409F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BC064-D866-4AE4-9B3E-38443CE0BCB6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BEE76-F9BE-4003-9CE8-7B9883426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34FB-9DAE-4DE7-A2C4-10B8D6CFB03D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A722-0EBE-445E-8366-258403E2F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93879-7618-46DD-B038-B4323D36B3D7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1737-86B8-4A6E-89F7-955F8671E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52463-9884-410C-9C57-BCC9D209590A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E480-DA6D-4AD0-A14D-BB0CC530C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843F7-28F1-4447-A5D2-5611C47F9D97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08BF4-B5FD-403F-B85B-F340ABC56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848A-9C4F-4CF8-92BF-1C0A2F4363FE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ED47-223D-460D-AF3E-9A67F0F9B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 l="30750" t="23250" r="29532" b="24553"/>
          <a:stretch>
            <a:fillRect/>
          </a:stretch>
        </p:blipFill>
        <p:spPr bwMode="auto">
          <a:xfrm>
            <a:off x="2133600" y="1371600"/>
            <a:ext cx="502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8470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84706"/>
                  <a:invGamma/>
                </a:schemeClr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gradFill rotWithShape="1">
            <a:gsLst>
              <a:gs pos="0">
                <a:srgbClr val="969696">
                  <a:alpha val="35001"/>
                </a:srgbClr>
              </a:gs>
              <a:gs pos="50000">
                <a:schemeClr val="bg1">
                  <a:alpha val="35001"/>
                </a:schemeClr>
              </a:gs>
              <a:gs pos="100000">
                <a:srgbClr val="969696">
                  <a:alpha val="35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43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D6C257D-AE3F-4DCB-91DB-0AABD26480A4}" type="datetime1">
              <a:rPr lang="en-US"/>
              <a:pPr>
                <a:defRPr/>
              </a:pPr>
              <a:t>6/27/13</a:t>
            </a:fld>
            <a:endParaRPr lang="en-US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643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643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B8F03EC-67AC-451C-8619-904E653EE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%5C..%5CFunny%20Ad%20-%20SOS%20Mayday.wmv" TargetMode="External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28801"/>
          </a:xfrm>
        </p:spPr>
        <p:txBody>
          <a:bodyPr/>
          <a:lstStyle/>
          <a:p>
            <a:r>
              <a:rPr lang="en-US" sz="2800" dirty="0" smtClean="0"/>
              <a:t>Content Cadres:  A Collaborative Structure for Cohesive Implementation of New Standards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rgbClr val="FF0000"/>
                </a:solidFill>
                <a:latin typeface="Lucida Calligraphy" pitchFamily="66" charset="0"/>
              </a:rPr>
              <a:t>Every Student, Every Classroom, Every Day: College/Career &amp; Citizenship Ready! </a:t>
            </a:r>
            <a:endParaRPr lang="en-US" sz="2000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cain\AppData\Local\Microsoft\Windows\Temporary Internet Files\Content.IE5\05AFEUFQ\MP90042778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0"/>
            <a:ext cx="54864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Resources and Support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EEE18-873D-49F9-AFAA-4975ED99FB74}" type="datetime1">
              <a:rPr lang="en-US" smtClean="0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1012"/>
            <a:ext cx="8763000" cy="533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Collect and Respond to Feedback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5" y="1600200"/>
            <a:ext cx="904666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Expanded to Include ALL Content Areas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Teacher Leaders at Elementary, MS &amp; HS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Administrative support person for every content at every level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APC structure for sustainability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29D47-59A0-49BF-98C1-F9F25BBA721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EEE18-873D-49F9-AFAA-4975ED99FB74}" type="datetime1">
              <a:rPr lang="en-US" smtClean="0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38" y="55850"/>
            <a:ext cx="9200803" cy="68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EEE18-873D-49F9-AFAA-4975ED99FB74}" type="datetime1">
              <a:rPr lang="en-US" smtClean="0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EEE18-873D-49F9-AFAA-4975ED99FB74}" type="datetime1">
              <a:rPr lang="en-US" smtClean="0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Turn and Talk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 descr="C:\Users\acain\AppData\Local\Microsoft\Windows\Temporary Internet Files\Content.IE5\DIBIE4F6\MC90007870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398" y="2400936"/>
            <a:ext cx="4963204" cy="292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Work of the Cadre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Deconstructing the Standards</a:t>
            </a:r>
          </a:p>
          <a:p>
            <a:r>
              <a:rPr lang="en-US" dirty="0" smtClean="0"/>
              <a:t>Outlined the Curriculum &amp; Units</a:t>
            </a:r>
          </a:p>
          <a:p>
            <a:r>
              <a:rPr lang="en-US" dirty="0" smtClean="0"/>
              <a:t>Developed Common Assessments</a:t>
            </a:r>
          </a:p>
          <a:p>
            <a:r>
              <a:rPr lang="en-US" dirty="0" smtClean="0"/>
              <a:t>Incorporated CHETL </a:t>
            </a:r>
          </a:p>
          <a:p>
            <a:r>
              <a:rPr lang="en-US" dirty="0" smtClean="0"/>
              <a:t>Incorporated Formative Assessments (CASL)</a:t>
            </a:r>
          </a:p>
          <a:p>
            <a:r>
              <a:rPr lang="en-US" dirty="0" smtClean="0"/>
              <a:t>Used LDC to do research projects for Content Area Literacy Class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Have We Learned?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power of learning targets in dissecting our curriculum and creating assessments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Delve deeper into problematic standards so we can educate our teachers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Deeper understanding of the new Teacher Evaluation and CHETL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How has the Cadre impacted your classroom, school and district?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CLASSROOM LEVEL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better understanding of the mathematical  and ELA underpinnings of the standards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We are moving toward tying grading to standards/learning targets and homework has been taken out as summative grades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Formative assessments help to group students for differentiated instruction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Learning Targets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describe the structure of Content Cadres in Lincoln County.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 can describe how these collaborative structures were developed, how teacher leaders were selected, and the process used to implement the new ELA and Math standards.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How has the Cadre impacted your classroom, school and district?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SCHOOL LEVEL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Literacy was incorporated across all content areas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All teachers are using learning targets to align their instructional activities and assessments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Teachers participate in weekly PLCs to discuss curriculum, assessment and instruction and the impact on student learning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 Protocol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7198"/>
            <a:ext cx="9144000" cy="540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How has the Cadre impacted your classroom, school and district?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DISTRICT LEVEL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Vertical conversations about our mission statement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Vertical alignment of curriculum and assessment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Vertical conversations about how we can increase KPREP/EPAS scores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Scheduled meetings for teachers to talk across grade bands and schools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the Successes, Hurdles, and 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SUCCESSES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Actual conversations with teachers from K-5 and 6-12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Meeting students at his or her “Point of Need” - Creating  plans to accelerate students who are academically gifted and meet the needs of struggling students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Vertical alignment in curriculum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the Successes, Hurdles, and 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HURDLES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At MS/HS level - Merging three math/ELA departments into a working cadre could have been challenging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Getting all six elementary schools on the same page with common assessments, instructional units and materials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the Successes, Hurdles, and Challenges?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CHALLENGES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Budget Woes!  How do we fund Cadre work with impending funding cuts and have money for instructional resources and technology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Due to the increased rigor of the standards, some teachers are struggling with fully understanding the Common Core standards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Incorporating meaningful use of CIITS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Turn and Talk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2" descr="C:\Users\acain\AppData\Local\Microsoft\Windows\Temporary Internet Files\Content.IE5\DIBIE4F6\MC90007870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0398" y="2400936"/>
            <a:ext cx="4963204" cy="2924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Cadres Carry-on!!!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Lucida Calligraphy" pitchFamily="66" charset="0"/>
              </a:rPr>
              <a:t>Every Student, Every Classroom, Every Day: College/Career &amp; Citizenship Ready!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Questions or Comments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Contact Us</a:t>
            </a:r>
          </a:p>
          <a:p>
            <a:pPr>
              <a:buNone/>
            </a:pPr>
            <a:r>
              <a:rPr lang="en-US" dirty="0" smtClean="0"/>
              <a:t>Pam Hart - pam.hart@lincoln.kyschools.us</a:t>
            </a:r>
          </a:p>
          <a:p>
            <a:pPr>
              <a:buNone/>
            </a:pPr>
            <a:r>
              <a:rPr lang="en-US" dirty="0" smtClean="0"/>
              <a:t>Thea Long – thea.long@lincoln.kyschools.us</a:t>
            </a:r>
          </a:p>
          <a:p>
            <a:pPr>
              <a:buNone/>
            </a:pPr>
            <a:r>
              <a:rPr lang="en-US" dirty="0" smtClean="0"/>
              <a:t>Angela Cain – angela.cain@lincoln.kyschools.us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4339" name="Picture 3" descr="C:\Users\acain\AppData\Local\Microsoft\Windows\Temporary Internet Files\Content.IE5\912NV2IG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905000"/>
            <a:ext cx="16256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Communication is Key!!!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C:\Users\acain\AppData\Local\Microsoft\Windows\Temporary Internet Files\Content.IE5\47051LYV\MC900078743[1].wm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575193"/>
            <a:ext cx="3657600" cy="4980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EEE18-873D-49F9-AFAA-4975ED99FB74}" type="datetime1">
              <a:rPr lang="en-US" smtClean="0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6686"/>
            <a:ext cx="9144000" cy="687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Right People in the Right Seats on the Bus!!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Think, Write, Pair, Share</a:t>
            </a:r>
          </a:p>
          <a:p>
            <a:pPr>
              <a:buNone/>
            </a:pPr>
            <a:r>
              <a:rPr lang="en-US" dirty="0" smtClean="0"/>
              <a:t>Think – Jot down 3 characteristics you think would be needed by a Cadre Teacher Leader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Share your list with an elbow partner </a:t>
            </a:r>
            <a:endParaRPr lang="en-US" dirty="0"/>
          </a:p>
        </p:txBody>
      </p:sp>
      <p:pic>
        <p:nvPicPr>
          <p:cNvPr id="10243" name="Picture 3" descr="C:\Users\acain\AppData\Local\Microsoft\Windows\Temporary Internet Files\Content.IE5\DIBIE4F6\MM900046562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868059"/>
            <a:ext cx="3886200" cy="1874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Job Description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315200" cy="50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Provide Guidance and Direction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acain\AppData\Local\Microsoft\Windows\Temporary Internet Files\Content.IE5\912NV2IG\MC90032436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19801"/>
            <a:ext cx="4513159" cy="533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District Meeting Agenda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EEE18-873D-49F9-AFAA-4975ED99FB74}" type="datetime1">
              <a:rPr lang="en-US" smtClean="0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78" y="1435878"/>
            <a:ext cx="8901189" cy="542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6EEE18-873D-49F9-AFAA-4975ED99FB74}" type="datetime1">
              <a:rPr lang="en-US" smtClean="0"/>
              <a:pPr>
                <a:defRPr/>
              </a:pPr>
              <a:t>6/27/13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80E0C-A5E0-4F0D-9938-06282EF8F9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399"/>
      </a:accent1>
      <a:accent2>
        <a:srgbClr val="969696"/>
      </a:accent2>
      <a:accent3>
        <a:srgbClr val="FFFFFF"/>
      </a:accent3>
      <a:accent4>
        <a:srgbClr val="000000"/>
      </a:accent4>
      <a:accent5>
        <a:srgbClr val="AAADCA"/>
      </a:accent5>
      <a:accent6>
        <a:srgbClr val="878787"/>
      </a:accent6>
      <a:hlink>
        <a:srgbClr val="FFFF66"/>
      </a:hlink>
      <a:folHlink>
        <a:srgbClr val="FF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99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878787"/>
        </a:accent6>
        <a:hlink>
          <a:srgbClr val="FFFF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12512</TotalTime>
  <Words>654</Words>
  <Application>Microsoft Macintosh PowerPoint</Application>
  <PresentationFormat>On-screen Show (4:3)</PresentationFormat>
  <Paragraphs>130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Content Cadres:  A Collaborative Structure for Cohesive Implementation of New Standards  Every Student, Every Classroom, Every Day: College/Career &amp; Citizenship Ready! </vt:lpstr>
      <vt:lpstr>Learning Targets</vt:lpstr>
      <vt:lpstr>Communication is Key!!!</vt:lpstr>
      <vt:lpstr>PowerPoint Presentation</vt:lpstr>
      <vt:lpstr>The Right People in the Right Seats on the Bus!!</vt:lpstr>
      <vt:lpstr>Job Description</vt:lpstr>
      <vt:lpstr>Provide Guidance and Direction</vt:lpstr>
      <vt:lpstr>District Meeting Agenda</vt:lpstr>
      <vt:lpstr>PowerPoint Presentation</vt:lpstr>
      <vt:lpstr>Resources and Support</vt:lpstr>
      <vt:lpstr>Collect and Respond to Feedback</vt:lpstr>
      <vt:lpstr>Expanded to Include ALL Content Areas</vt:lpstr>
      <vt:lpstr>PowerPoint Presentation</vt:lpstr>
      <vt:lpstr>PowerPoint Presentation</vt:lpstr>
      <vt:lpstr>PowerPoint Presentation</vt:lpstr>
      <vt:lpstr>Turn and Talk</vt:lpstr>
      <vt:lpstr>The Work of the Cadre</vt:lpstr>
      <vt:lpstr>What Have We Learned? </vt:lpstr>
      <vt:lpstr>How has the Cadre impacted your classroom, school and district?</vt:lpstr>
      <vt:lpstr>How has the Cadre impacted your classroom, school and district?</vt:lpstr>
      <vt:lpstr>PLC Protocol</vt:lpstr>
      <vt:lpstr>How has the Cadre impacted your classroom, school and district?</vt:lpstr>
      <vt:lpstr>What are the Successes, Hurdles, and Challenges?</vt:lpstr>
      <vt:lpstr>What are the Successes, Hurdles, and Challenges?</vt:lpstr>
      <vt:lpstr>What are the Successes, Hurdles, and Challenges?</vt:lpstr>
      <vt:lpstr>Turn and Talk</vt:lpstr>
      <vt:lpstr>Cadres Carry-on!!!</vt:lpstr>
      <vt:lpstr>Questions or Comments</vt:lpstr>
    </vt:vector>
  </TitlesOfParts>
  <Company>LCBOE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2006 CATS Data</dc:title>
  <dc:creator>S. Hagans</dc:creator>
  <cp:lastModifiedBy>Kadi Ralston</cp:lastModifiedBy>
  <cp:revision>172</cp:revision>
  <dcterms:created xsi:type="dcterms:W3CDTF">2007-08-09T01:01:21Z</dcterms:created>
  <dcterms:modified xsi:type="dcterms:W3CDTF">2013-06-27T15:11:28Z</dcterms:modified>
</cp:coreProperties>
</file>