
<file path=[Content_Types].xml><?xml version="1.0" encoding="utf-8"?>
<Types xmlns="http://schemas.openxmlformats.org/package/2006/content-types">
  <Default Extension="xml" ContentType="application/xml"/>
  <Default Extension="wmf" ContentType="image/x-wmf"/>
  <Default Extension="jpeg" ContentType="image/jpeg"/>
  <Default Extension="jpg" ContentType="image/jpeg"/>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comment1.xml" ContentType="application/vnd.openxmlformats-officedocument.presentationml.comment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omments/comment2.xml" ContentType="application/vnd.openxmlformats-officedocument.presentationml.comment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24"/>
  </p:notesMasterIdLst>
  <p:handoutMasterIdLst>
    <p:handoutMasterId r:id="rId25"/>
  </p:handoutMasterIdLst>
  <p:sldIdLst>
    <p:sldId id="256" r:id="rId2"/>
    <p:sldId id="284" r:id="rId3"/>
    <p:sldId id="285" r:id="rId4"/>
    <p:sldId id="286" r:id="rId5"/>
    <p:sldId id="287" r:id="rId6"/>
    <p:sldId id="288" r:id="rId7"/>
    <p:sldId id="289" r:id="rId8"/>
    <p:sldId id="257" r:id="rId9"/>
    <p:sldId id="290" r:id="rId10"/>
    <p:sldId id="291" r:id="rId11"/>
    <p:sldId id="274" r:id="rId12"/>
    <p:sldId id="268" r:id="rId13"/>
    <p:sldId id="262" r:id="rId14"/>
    <p:sldId id="277" r:id="rId15"/>
    <p:sldId id="293" r:id="rId16"/>
    <p:sldId id="276" r:id="rId17"/>
    <p:sldId id="267" r:id="rId18"/>
    <p:sldId id="282" r:id="rId19"/>
    <p:sldId id="280" r:id="rId20"/>
    <p:sldId id="283" r:id="rId21"/>
    <p:sldId id="281" r:id="rId22"/>
    <p:sldId id="271" r:id="rId23"/>
  </p:sldIdLst>
  <p:sldSz cx="9144000" cy="6858000" type="screen4x3"/>
  <p:notesSz cx="7026275" cy="93122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ogers, Teresa - Division of Program Standards" initials="RT-DoPS" lastIdx="9" clrIdx="0"/>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79041" autoAdjust="0"/>
  </p:normalViewPr>
  <p:slideViewPr>
    <p:cSldViewPr>
      <p:cViewPr>
        <p:scale>
          <a:sx n="60" d="100"/>
          <a:sy n="60" d="100"/>
        </p:scale>
        <p:origin x="-1098" y="-7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notesMaster" Target="notesMasters/notesMaster1.xml"/><Relationship Id="rId25" Type="http://schemas.openxmlformats.org/officeDocument/2006/relationships/handoutMaster" Target="handoutMasters/handoutMaster1.xml"/><Relationship Id="rId26" Type="http://schemas.openxmlformats.org/officeDocument/2006/relationships/printerSettings" Target="printerSettings/printerSettings1.bin"/><Relationship Id="rId27" Type="http://schemas.openxmlformats.org/officeDocument/2006/relationships/commentAuthors" Target="commentAuthors.xml"/><Relationship Id="rId28" Type="http://schemas.openxmlformats.org/officeDocument/2006/relationships/presProps" Target="presProps.xml"/><Relationship Id="rId29" Type="http://schemas.openxmlformats.org/officeDocument/2006/relationships/viewProps" Target="viewProps.xml"/><Relationship Id="rId30" Type="http://schemas.openxmlformats.org/officeDocument/2006/relationships/theme" Target="theme/theme1.xml"/><Relationship Id="rId3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3-06-06T11:46:04.721" idx="3">
    <p:pos x="3860" y="3654"/>
    <p:text>Changed to this table??</p:text>
  </p:cm>
</p:cmLst>
</file>

<file path=ppt/comments/comment2.xml><?xml version="1.0" encoding="utf-8"?>
<p:cmLst xmlns:a="http://schemas.openxmlformats.org/drawingml/2006/main" xmlns:r="http://schemas.openxmlformats.org/officeDocument/2006/relationships" xmlns:p="http://schemas.openxmlformats.org/presentationml/2006/main">
  <p:cm authorId="0" dt="2013-06-06T12:09:18.987" idx="5">
    <p:pos x="10" y="10"/>
    <p:text>Possibly show by using a picture of elementary students reading and comparing that with middle/high??</p:tex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4719" cy="465614"/>
          </a:xfrm>
          <a:prstGeom prst="rect">
            <a:avLst/>
          </a:prstGeom>
        </p:spPr>
        <p:txBody>
          <a:bodyPr vert="horz" lIns="93360" tIns="46680" rIns="93360" bIns="46680" rtlCol="0"/>
          <a:lstStyle>
            <a:lvl1pPr algn="l">
              <a:defRPr sz="1200"/>
            </a:lvl1pPr>
          </a:lstStyle>
          <a:p>
            <a:endParaRPr lang="en-US"/>
          </a:p>
        </p:txBody>
      </p:sp>
      <p:sp>
        <p:nvSpPr>
          <p:cNvPr id="3" name="Date Placeholder 2"/>
          <p:cNvSpPr>
            <a:spLocks noGrp="1"/>
          </p:cNvSpPr>
          <p:nvPr>
            <p:ph type="dt" sz="quarter" idx="1"/>
          </p:nvPr>
        </p:nvSpPr>
        <p:spPr>
          <a:xfrm>
            <a:off x="3979930" y="0"/>
            <a:ext cx="3044719" cy="465614"/>
          </a:xfrm>
          <a:prstGeom prst="rect">
            <a:avLst/>
          </a:prstGeom>
        </p:spPr>
        <p:txBody>
          <a:bodyPr vert="horz" lIns="93360" tIns="46680" rIns="93360" bIns="46680" rtlCol="0"/>
          <a:lstStyle>
            <a:lvl1pPr algn="r">
              <a:defRPr sz="1200"/>
            </a:lvl1pPr>
          </a:lstStyle>
          <a:p>
            <a:fld id="{3A5EF025-6D27-437C-A237-CF680D4DB5FF}" type="datetimeFigureOut">
              <a:rPr lang="en-US" smtClean="0"/>
              <a:t>6/26/13</a:t>
            </a:fld>
            <a:endParaRPr lang="en-US"/>
          </a:p>
        </p:txBody>
      </p:sp>
      <p:sp>
        <p:nvSpPr>
          <p:cNvPr id="4" name="Footer Placeholder 3"/>
          <p:cNvSpPr>
            <a:spLocks noGrp="1"/>
          </p:cNvSpPr>
          <p:nvPr>
            <p:ph type="ftr" sz="quarter" idx="2"/>
          </p:nvPr>
        </p:nvSpPr>
        <p:spPr>
          <a:xfrm>
            <a:off x="0" y="8845045"/>
            <a:ext cx="3044719" cy="465614"/>
          </a:xfrm>
          <a:prstGeom prst="rect">
            <a:avLst/>
          </a:prstGeom>
        </p:spPr>
        <p:txBody>
          <a:bodyPr vert="horz" lIns="93360" tIns="46680" rIns="93360" bIns="46680" rtlCol="0" anchor="b"/>
          <a:lstStyle>
            <a:lvl1pPr algn="l">
              <a:defRPr sz="1200"/>
            </a:lvl1pPr>
          </a:lstStyle>
          <a:p>
            <a:endParaRPr lang="en-US"/>
          </a:p>
        </p:txBody>
      </p:sp>
      <p:sp>
        <p:nvSpPr>
          <p:cNvPr id="5" name="Slide Number Placeholder 4"/>
          <p:cNvSpPr>
            <a:spLocks noGrp="1"/>
          </p:cNvSpPr>
          <p:nvPr>
            <p:ph type="sldNum" sz="quarter" idx="3"/>
          </p:nvPr>
        </p:nvSpPr>
        <p:spPr>
          <a:xfrm>
            <a:off x="3979930" y="8845045"/>
            <a:ext cx="3044719" cy="465614"/>
          </a:xfrm>
          <a:prstGeom prst="rect">
            <a:avLst/>
          </a:prstGeom>
        </p:spPr>
        <p:txBody>
          <a:bodyPr vert="horz" lIns="93360" tIns="46680" rIns="93360" bIns="46680" rtlCol="0" anchor="b"/>
          <a:lstStyle>
            <a:lvl1pPr algn="r">
              <a:defRPr sz="1200"/>
            </a:lvl1pPr>
          </a:lstStyle>
          <a:p>
            <a:fld id="{5F92C647-C9AB-4C0D-9B96-5AB82F77C08C}" type="slidenum">
              <a:rPr lang="en-US" smtClean="0"/>
              <a:t>‹#›</a:t>
            </a:fld>
            <a:endParaRPr lang="en-US"/>
          </a:p>
        </p:txBody>
      </p:sp>
    </p:spTree>
    <p:extLst>
      <p:ext uri="{BB962C8B-B14F-4D97-AF65-F5344CB8AC3E}">
        <p14:creationId xmlns:p14="http://schemas.microsoft.com/office/powerpoint/2010/main" val="1042894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4719" cy="465614"/>
          </a:xfrm>
          <a:prstGeom prst="rect">
            <a:avLst/>
          </a:prstGeom>
        </p:spPr>
        <p:txBody>
          <a:bodyPr vert="horz" lIns="93360" tIns="46680" rIns="93360" bIns="46680" rtlCol="0"/>
          <a:lstStyle>
            <a:lvl1pPr algn="l">
              <a:defRPr sz="1200"/>
            </a:lvl1pPr>
          </a:lstStyle>
          <a:p>
            <a:endParaRPr lang="en-US"/>
          </a:p>
        </p:txBody>
      </p:sp>
      <p:sp>
        <p:nvSpPr>
          <p:cNvPr id="3" name="Date Placeholder 2"/>
          <p:cNvSpPr>
            <a:spLocks noGrp="1"/>
          </p:cNvSpPr>
          <p:nvPr>
            <p:ph type="dt" idx="1"/>
          </p:nvPr>
        </p:nvSpPr>
        <p:spPr>
          <a:xfrm>
            <a:off x="3979930" y="0"/>
            <a:ext cx="3044719" cy="465614"/>
          </a:xfrm>
          <a:prstGeom prst="rect">
            <a:avLst/>
          </a:prstGeom>
        </p:spPr>
        <p:txBody>
          <a:bodyPr vert="horz" lIns="93360" tIns="46680" rIns="93360" bIns="46680" rtlCol="0"/>
          <a:lstStyle>
            <a:lvl1pPr algn="r">
              <a:defRPr sz="1200"/>
            </a:lvl1pPr>
          </a:lstStyle>
          <a:p>
            <a:fld id="{095F68F6-2C2A-4F0D-807D-C14FF4636356}" type="datetimeFigureOut">
              <a:rPr lang="en-US" smtClean="0"/>
              <a:t>6/26/13</a:t>
            </a:fld>
            <a:endParaRPr lang="en-US"/>
          </a:p>
        </p:txBody>
      </p:sp>
      <p:sp>
        <p:nvSpPr>
          <p:cNvPr id="4" name="Slide Image Placeholder 3"/>
          <p:cNvSpPr>
            <a:spLocks noGrp="1" noRot="1" noChangeAspect="1"/>
          </p:cNvSpPr>
          <p:nvPr>
            <p:ph type="sldImg" idx="2"/>
          </p:nvPr>
        </p:nvSpPr>
        <p:spPr>
          <a:xfrm>
            <a:off x="1184275" y="698500"/>
            <a:ext cx="4657725" cy="3492500"/>
          </a:xfrm>
          <a:prstGeom prst="rect">
            <a:avLst/>
          </a:prstGeom>
          <a:noFill/>
          <a:ln w="12700">
            <a:solidFill>
              <a:prstClr val="black"/>
            </a:solidFill>
          </a:ln>
        </p:spPr>
        <p:txBody>
          <a:bodyPr vert="horz" lIns="93360" tIns="46680" rIns="93360" bIns="46680" rtlCol="0" anchor="ctr"/>
          <a:lstStyle/>
          <a:p>
            <a:endParaRPr lang="en-US"/>
          </a:p>
        </p:txBody>
      </p:sp>
      <p:sp>
        <p:nvSpPr>
          <p:cNvPr id="5" name="Notes Placeholder 4"/>
          <p:cNvSpPr>
            <a:spLocks noGrp="1"/>
          </p:cNvSpPr>
          <p:nvPr>
            <p:ph type="body" sz="quarter" idx="3"/>
          </p:nvPr>
        </p:nvSpPr>
        <p:spPr>
          <a:xfrm>
            <a:off x="702628" y="4423331"/>
            <a:ext cx="5621020" cy="4190524"/>
          </a:xfrm>
          <a:prstGeom prst="rect">
            <a:avLst/>
          </a:prstGeom>
        </p:spPr>
        <p:txBody>
          <a:bodyPr vert="horz" lIns="93360" tIns="46680" rIns="93360" bIns="4668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5045"/>
            <a:ext cx="3044719" cy="465614"/>
          </a:xfrm>
          <a:prstGeom prst="rect">
            <a:avLst/>
          </a:prstGeom>
        </p:spPr>
        <p:txBody>
          <a:bodyPr vert="horz" lIns="93360" tIns="46680" rIns="93360" bIns="46680" rtlCol="0" anchor="b"/>
          <a:lstStyle>
            <a:lvl1pPr algn="l">
              <a:defRPr sz="1200"/>
            </a:lvl1pPr>
          </a:lstStyle>
          <a:p>
            <a:endParaRPr lang="en-US"/>
          </a:p>
        </p:txBody>
      </p:sp>
      <p:sp>
        <p:nvSpPr>
          <p:cNvPr id="7" name="Slide Number Placeholder 6"/>
          <p:cNvSpPr>
            <a:spLocks noGrp="1"/>
          </p:cNvSpPr>
          <p:nvPr>
            <p:ph type="sldNum" sz="quarter" idx="5"/>
          </p:nvPr>
        </p:nvSpPr>
        <p:spPr>
          <a:xfrm>
            <a:off x="3979930" y="8845045"/>
            <a:ext cx="3044719" cy="465614"/>
          </a:xfrm>
          <a:prstGeom prst="rect">
            <a:avLst/>
          </a:prstGeom>
        </p:spPr>
        <p:txBody>
          <a:bodyPr vert="horz" lIns="93360" tIns="46680" rIns="93360" bIns="46680" rtlCol="0" anchor="b"/>
          <a:lstStyle>
            <a:lvl1pPr algn="r">
              <a:defRPr sz="1200"/>
            </a:lvl1pPr>
          </a:lstStyle>
          <a:p>
            <a:fld id="{6460BBF9-F7EC-430E-9BD0-42FBB430E6CA}" type="slidenum">
              <a:rPr lang="en-US" smtClean="0"/>
              <a:t>‹#›</a:t>
            </a:fld>
            <a:endParaRPr lang="en-US"/>
          </a:p>
        </p:txBody>
      </p:sp>
    </p:spTree>
    <p:extLst>
      <p:ext uri="{BB962C8B-B14F-4D97-AF65-F5344CB8AC3E}">
        <p14:creationId xmlns:p14="http://schemas.microsoft.com/office/powerpoint/2010/main" val="39234734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460BBF9-F7EC-430E-9BD0-42FBB430E6CA}" type="slidenum">
              <a:rPr lang="en-US" smtClean="0"/>
              <a:t>1</a:t>
            </a:fld>
            <a:endParaRPr lang="en-US"/>
          </a:p>
        </p:txBody>
      </p:sp>
    </p:spTree>
    <p:extLst>
      <p:ext uri="{BB962C8B-B14F-4D97-AF65-F5344CB8AC3E}">
        <p14:creationId xmlns:p14="http://schemas.microsoft.com/office/powerpoint/2010/main" val="26903452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Teresa</a:t>
            </a:r>
          </a:p>
          <a:p>
            <a:endParaRPr lang="en-US" dirty="0" smtClean="0"/>
          </a:p>
        </p:txBody>
      </p:sp>
      <p:sp>
        <p:nvSpPr>
          <p:cNvPr id="4" name="Slide Number Placeholder 3"/>
          <p:cNvSpPr>
            <a:spLocks noGrp="1"/>
          </p:cNvSpPr>
          <p:nvPr>
            <p:ph type="sldNum" sz="quarter" idx="10"/>
          </p:nvPr>
        </p:nvSpPr>
        <p:spPr/>
        <p:txBody>
          <a:bodyPr/>
          <a:lstStyle/>
          <a:p>
            <a:fld id="{6460BBF9-F7EC-430E-9BD0-42FBB430E6CA}" type="slidenum">
              <a:rPr lang="en-US" smtClean="0"/>
              <a:t>17</a:t>
            </a:fld>
            <a:endParaRPr lang="en-US"/>
          </a:p>
        </p:txBody>
      </p:sp>
    </p:spTree>
    <p:extLst>
      <p:ext uri="{BB962C8B-B14F-4D97-AF65-F5344CB8AC3E}">
        <p14:creationId xmlns:p14="http://schemas.microsoft.com/office/powerpoint/2010/main" val="22247436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Teresa</a:t>
            </a:r>
          </a:p>
          <a:p>
            <a:endParaRPr lang="en-US" dirty="0" smtClean="0"/>
          </a:p>
          <a:p>
            <a:r>
              <a:rPr lang="en-US" dirty="0"/>
              <a:t>Research from "Reading in the Disciplines," by Carol Lee and </a:t>
            </a:r>
            <a:r>
              <a:rPr lang="en-US" dirty="0" err="1"/>
              <a:t>Anika</a:t>
            </a:r>
            <a:r>
              <a:rPr lang="en-US" dirty="0"/>
              <a:t> </a:t>
            </a:r>
            <a:r>
              <a:rPr lang="en-US" dirty="0" err="1"/>
              <a:t>Spratley</a:t>
            </a:r>
            <a:r>
              <a:rPr lang="en-US" dirty="0"/>
              <a:t>, sheds light on a vicious cycle, “If you don’t know content you will have a difficult time understanding the texts, and if you don’t understand the texts you are unlikely to learn content.” </a:t>
            </a:r>
          </a:p>
          <a:p>
            <a:endParaRPr lang="en-US" dirty="0"/>
          </a:p>
          <a:p>
            <a:r>
              <a:rPr lang="en-US" dirty="0" smtClean="0"/>
              <a:t>In</a:t>
            </a:r>
            <a:r>
              <a:rPr lang="en-US" baseline="0" dirty="0" smtClean="0"/>
              <a:t> other words, compliance should not be an option.</a:t>
            </a:r>
            <a:endParaRPr lang="en-US" dirty="0"/>
          </a:p>
        </p:txBody>
      </p:sp>
      <p:sp>
        <p:nvSpPr>
          <p:cNvPr id="4" name="Slide Number Placeholder 3"/>
          <p:cNvSpPr>
            <a:spLocks noGrp="1"/>
          </p:cNvSpPr>
          <p:nvPr>
            <p:ph type="sldNum" sz="quarter" idx="10"/>
          </p:nvPr>
        </p:nvSpPr>
        <p:spPr/>
        <p:txBody>
          <a:bodyPr/>
          <a:lstStyle/>
          <a:p>
            <a:fld id="{6460BBF9-F7EC-430E-9BD0-42FBB430E6CA}" type="slidenum">
              <a:rPr lang="en-US" smtClean="0"/>
              <a:t>18</a:t>
            </a:fld>
            <a:endParaRPr lang="en-US"/>
          </a:p>
        </p:txBody>
      </p:sp>
    </p:spTree>
    <p:extLst>
      <p:ext uri="{BB962C8B-B14F-4D97-AF65-F5344CB8AC3E}">
        <p14:creationId xmlns:p14="http://schemas.microsoft.com/office/powerpoint/2010/main" val="16228797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Kelly</a:t>
            </a:r>
          </a:p>
          <a:p>
            <a:r>
              <a:rPr lang="en-US" dirty="0" smtClean="0"/>
              <a:t>Or</a:t>
            </a:r>
            <a:r>
              <a:rPr lang="en-US" baseline="0" dirty="0" smtClean="0"/>
              <a:t> put another way</a:t>
            </a:r>
            <a:r>
              <a:rPr lang="en-US" dirty="0" smtClean="0"/>
              <a:t>, lets get this literacy thing out of the way so we can focus on accountability, assessment, gap kids, the</a:t>
            </a:r>
            <a:r>
              <a:rPr lang="en-US" baseline="0" dirty="0" smtClean="0"/>
              <a:t> leaky roof, the angry parent – real problems.</a:t>
            </a:r>
            <a:endParaRPr lang="en-US" dirty="0" smtClean="0"/>
          </a:p>
          <a:p>
            <a:endParaRPr lang="en-US" dirty="0" smtClean="0"/>
          </a:p>
          <a:p>
            <a:r>
              <a:rPr lang="en-US" dirty="0" smtClean="0"/>
              <a:t>TIME</a:t>
            </a:r>
          </a:p>
          <a:p>
            <a:r>
              <a:rPr lang="en-US" dirty="0" smtClean="0"/>
              <a:t>Change takes time- introducing</a:t>
            </a:r>
            <a:r>
              <a:rPr lang="en-US" baseline="0" dirty="0" smtClean="0"/>
              <a:t> and supporting teachers in acquiring the skills to integrate literacy is a process, not a checklist. </a:t>
            </a:r>
          </a:p>
          <a:p>
            <a:r>
              <a:rPr lang="en-US" baseline="0" dirty="0" smtClean="0"/>
              <a:t>Learning is recursive, develop experts and supports for your teachers – this is a collective effort, one that should be on a 3-5 year timeline. High expectations  are not negotiable but allow for them to learn and practice before adding more.</a:t>
            </a:r>
          </a:p>
          <a:p>
            <a:r>
              <a:rPr lang="en-US" baseline="0" dirty="0" smtClean="0"/>
              <a:t>Teachers are resistant to change, use your early adaptors to start but really push the teachers who show compliance but who will only take this on because they have to – there is a tipping point for change. </a:t>
            </a:r>
          </a:p>
          <a:p>
            <a:r>
              <a:rPr lang="en-US" baseline="0" dirty="0" smtClean="0"/>
              <a:t>Be systematic, intentional and use data to chart your path</a:t>
            </a:r>
          </a:p>
          <a:p>
            <a:r>
              <a:rPr lang="en-US" baseline="0" dirty="0" smtClean="0"/>
              <a:t>Support, encourage, push and shove – celebrate the victories</a:t>
            </a:r>
          </a:p>
          <a:p>
            <a:r>
              <a:rPr lang="en-US" baseline="0" dirty="0" smtClean="0"/>
              <a:t>Let the teachers and students share their stories, powerful voices come from inside the classroom. </a:t>
            </a:r>
          </a:p>
          <a:p>
            <a:r>
              <a:rPr lang="en-US" baseline="0" dirty="0" smtClean="0"/>
              <a:t>Let them know it will be hard, but you will be with them and support them with time, resources and clear goals.</a:t>
            </a:r>
          </a:p>
          <a:p>
            <a:r>
              <a:rPr lang="en-US" baseline="0" dirty="0" smtClean="0"/>
              <a:t>By the way, increasing comprehension and literacy in the content areas will address the assessment issues, accountability and gap kids ( they can’t do well because they can’t understand- literacy is the key – give them the key) disclaimer: literacy may not fix the leaky roof- </a:t>
            </a:r>
            <a:endParaRPr lang="en-US" dirty="0"/>
          </a:p>
        </p:txBody>
      </p:sp>
      <p:sp>
        <p:nvSpPr>
          <p:cNvPr id="4" name="Slide Number Placeholder 3"/>
          <p:cNvSpPr>
            <a:spLocks noGrp="1"/>
          </p:cNvSpPr>
          <p:nvPr>
            <p:ph type="sldNum" sz="quarter" idx="10"/>
          </p:nvPr>
        </p:nvSpPr>
        <p:spPr/>
        <p:txBody>
          <a:bodyPr/>
          <a:lstStyle/>
          <a:p>
            <a:fld id="{6460BBF9-F7EC-430E-9BD0-42FBB430E6CA}" type="slidenum">
              <a:rPr lang="en-US" smtClean="0"/>
              <a:t>19</a:t>
            </a:fld>
            <a:endParaRPr lang="en-US"/>
          </a:p>
        </p:txBody>
      </p:sp>
    </p:spTree>
    <p:extLst>
      <p:ext uri="{BB962C8B-B14F-4D97-AF65-F5344CB8AC3E}">
        <p14:creationId xmlns:p14="http://schemas.microsoft.com/office/powerpoint/2010/main" val="204669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Katrina</a:t>
            </a:r>
          </a:p>
          <a:p>
            <a:r>
              <a:rPr lang="en-US" dirty="0" smtClean="0"/>
              <a:t>My answer to this is, “You’re right!”  They can’t unless you facilitate their</a:t>
            </a:r>
            <a:r>
              <a:rPr lang="en-US" baseline="0" dirty="0" smtClean="0"/>
              <a:t> learning how to do it.</a:t>
            </a:r>
          </a:p>
          <a:p>
            <a:r>
              <a:rPr lang="en-US" dirty="0" smtClean="0"/>
              <a:t>As administrator, become familiar with what good literacy teaching looks like</a:t>
            </a:r>
          </a:p>
          <a:p>
            <a:r>
              <a:rPr lang="en-US" dirty="0" smtClean="0"/>
              <a:t>Use the experts in your  building, district, and cooperatives</a:t>
            </a:r>
          </a:p>
          <a:p>
            <a:r>
              <a:rPr lang="en-US" dirty="0" smtClean="0"/>
              <a:t>Pair up ELA teachers with content teachers to  co-teach, model lessons, and share strategies</a:t>
            </a:r>
          </a:p>
          <a:p>
            <a:r>
              <a:rPr lang="en-US" dirty="0" smtClean="0"/>
              <a:t>Literacy Design Collaborative (LDC)</a:t>
            </a:r>
          </a:p>
          <a:p>
            <a:r>
              <a:rPr lang="en-US" dirty="0" smtClean="0"/>
              <a:t>PD 360 videos</a:t>
            </a:r>
          </a:p>
          <a:p>
            <a:r>
              <a:rPr lang="en-US" dirty="0" smtClean="0"/>
              <a:t>Foster self-efficacy in your teachers and demand they foster it in their students</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6460BBF9-F7EC-430E-9BD0-42FBB430E6CA}" type="slidenum">
              <a:rPr lang="en-US" smtClean="0"/>
              <a:t>21</a:t>
            </a:fld>
            <a:endParaRPr lang="en-US"/>
          </a:p>
        </p:txBody>
      </p:sp>
    </p:spTree>
    <p:extLst>
      <p:ext uri="{BB962C8B-B14F-4D97-AF65-F5344CB8AC3E}">
        <p14:creationId xmlns:p14="http://schemas.microsoft.com/office/powerpoint/2010/main" val="33385510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Teresa</a:t>
            </a:r>
          </a:p>
          <a:p>
            <a:r>
              <a:rPr lang="en-US" dirty="0" smtClean="0"/>
              <a:t>As</a:t>
            </a:r>
            <a:r>
              <a:rPr lang="en-US" baseline="0" dirty="0" smtClean="0"/>
              <a:t> we close, h</a:t>
            </a:r>
            <a:r>
              <a:rPr lang="en-US" dirty="0" smtClean="0"/>
              <a:t>ow are you going to keep the promise to move students forward to be college and career ready by</a:t>
            </a:r>
            <a:r>
              <a:rPr lang="en-US" baseline="0" dirty="0" smtClean="0"/>
              <a:t> being</a:t>
            </a:r>
            <a:r>
              <a:rPr lang="en-US" dirty="0" smtClean="0"/>
              <a:t> literate in every content area?</a:t>
            </a:r>
          </a:p>
          <a:p>
            <a:r>
              <a:rPr lang="en-US" dirty="0" smtClean="0"/>
              <a:t>How will you support your teachers in keeping this </a:t>
            </a:r>
            <a:r>
              <a:rPr lang="en-US" smtClean="0"/>
              <a:t>promise?</a:t>
            </a:r>
          </a:p>
          <a:p>
            <a:endParaRPr lang="en-US" dirty="0" smtClean="0"/>
          </a:p>
          <a:p>
            <a:r>
              <a:rPr lang="en-US" dirty="0" smtClean="0"/>
              <a:t>We</a:t>
            </a:r>
            <a:r>
              <a:rPr lang="en-US" baseline="0" dirty="0" smtClean="0"/>
              <a:t> will be in the open session AT??? TIME at table: ???? to answer your questions </a:t>
            </a:r>
            <a:endParaRPr lang="en-US" dirty="0" smtClean="0"/>
          </a:p>
          <a:p>
            <a:endParaRPr lang="en-US" dirty="0"/>
          </a:p>
        </p:txBody>
      </p:sp>
      <p:sp>
        <p:nvSpPr>
          <p:cNvPr id="4" name="Slide Number Placeholder 3"/>
          <p:cNvSpPr>
            <a:spLocks noGrp="1"/>
          </p:cNvSpPr>
          <p:nvPr>
            <p:ph type="sldNum" sz="quarter" idx="10"/>
          </p:nvPr>
        </p:nvSpPr>
        <p:spPr/>
        <p:txBody>
          <a:bodyPr/>
          <a:lstStyle/>
          <a:p>
            <a:fld id="{6460BBF9-F7EC-430E-9BD0-42FBB430E6CA}" type="slidenum">
              <a:rPr lang="en-US" smtClean="0"/>
              <a:t>22</a:t>
            </a:fld>
            <a:endParaRPr lang="en-US"/>
          </a:p>
        </p:txBody>
      </p:sp>
    </p:spTree>
    <p:extLst>
      <p:ext uri="{BB962C8B-B14F-4D97-AF65-F5344CB8AC3E}">
        <p14:creationId xmlns:p14="http://schemas.microsoft.com/office/powerpoint/2010/main" val="29142084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Katrina – Quickly read and summarize to neighbor (timer 3 minutes)</a:t>
            </a:r>
            <a:endParaRPr lang="en-US" dirty="0"/>
          </a:p>
        </p:txBody>
      </p:sp>
      <p:sp>
        <p:nvSpPr>
          <p:cNvPr id="4" name="Slide Number Placeholder 3"/>
          <p:cNvSpPr>
            <a:spLocks noGrp="1"/>
          </p:cNvSpPr>
          <p:nvPr>
            <p:ph type="sldNum" sz="quarter" idx="10"/>
          </p:nvPr>
        </p:nvSpPr>
        <p:spPr/>
        <p:txBody>
          <a:bodyPr/>
          <a:lstStyle/>
          <a:p>
            <a:fld id="{6460BBF9-F7EC-430E-9BD0-42FBB430E6CA}" type="slidenum">
              <a:rPr lang="en-US" smtClean="0"/>
              <a:t>8</a:t>
            </a:fld>
            <a:endParaRPr lang="en-US"/>
          </a:p>
        </p:txBody>
      </p:sp>
    </p:spTree>
    <p:extLst>
      <p:ext uri="{BB962C8B-B14F-4D97-AF65-F5344CB8AC3E}">
        <p14:creationId xmlns:p14="http://schemas.microsoft.com/office/powerpoint/2010/main" val="35270805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Katrina - How did you feel when you read this? Maybe like this</a:t>
            </a:r>
            <a:r>
              <a:rPr lang="en-US" baseline="0" dirty="0" smtClean="0"/>
              <a:t> (faces flash up)?  What tripped you up (ovals flash up)?  So, knowing how it feels to confront unfamiliar and unwieldy text, how will you support your teachers to support their students as they encounter these alien beings? </a:t>
            </a:r>
          </a:p>
          <a:p>
            <a:r>
              <a:rPr lang="en-US" baseline="0" dirty="0" smtClean="0"/>
              <a:t>Introduce Teresa,</a:t>
            </a:r>
            <a:endParaRPr lang="en-US" dirty="0"/>
          </a:p>
        </p:txBody>
      </p:sp>
      <p:sp>
        <p:nvSpPr>
          <p:cNvPr id="4" name="Slide Number Placeholder 3"/>
          <p:cNvSpPr>
            <a:spLocks noGrp="1"/>
          </p:cNvSpPr>
          <p:nvPr>
            <p:ph type="sldNum" sz="quarter" idx="10"/>
          </p:nvPr>
        </p:nvSpPr>
        <p:spPr/>
        <p:txBody>
          <a:bodyPr/>
          <a:lstStyle/>
          <a:p>
            <a:fld id="{6460BBF9-F7EC-430E-9BD0-42FBB430E6CA}" type="slidenum">
              <a:rPr lang="en-US" smtClean="0"/>
              <a:t>9</a:t>
            </a:fld>
            <a:endParaRPr lang="en-US"/>
          </a:p>
        </p:txBody>
      </p:sp>
    </p:spTree>
    <p:extLst>
      <p:ext uri="{BB962C8B-B14F-4D97-AF65-F5344CB8AC3E}">
        <p14:creationId xmlns:p14="http://schemas.microsoft.com/office/powerpoint/2010/main" val="3211451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Katrina - How did you feel when you read this? Maybe like this</a:t>
            </a:r>
            <a:r>
              <a:rPr lang="en-US" baseline="0" dirty="0" smtClean="0"/>
              <a:t> (faces flash up)?  What tripped you up (ovals flash up)?  So, knowing how it feels to confront unfamiliar and unwieldy text, how will you support your teachers to support their students as they encounter these alien beings? </a:t>
            </a:r>
          </a:p>
          <a:p>
            <a:r>
              <a:rPr lang="en-US" baseline="0" dirty="0" smtClean="0"/>
              <a:t>Introduce Teresa,</a:t>
            </a:r>
            <a:endParaRPr lang="en-US" dirty="0"/>
          </a:p>
        </p:txBody>
      </p:sp>
      <p:sp>
        <p:nvSpPr>
          <p:cNvPr id="4" name="Slide Number Placeholder 3"/>
          <p:cNvSpPr>
            <a:spLocks noGrp="1"/>
          </p:cNvSpPr>
          <p:nvPr>
            <p:ph type="sldNum" sz="quarter" idx="10"/>
          </p:nvPr>
        </p:nvSpPr>
        <p:spPr/>
        <p:txBody>
          <a:bodyPr/>
          <a:lstStyle/>
          <a:p>
            <a:fld id="{6460BBF9-F7EC-430E-9BD0-42FBB430E6CA}" type="slidenum">
              <a:rPr lang="en-US" smtClean="0"/>
              <a:t>10</a:t>
            </a:fld>
            <a:endParaRPr lang="en-US"/>
          </a:p>
        </p:txBody>
      </p:sp>
    </p:spTree>
    <p:extLst>
      <p:ext uri="{BB962C8B-B14F-4D97-AF65-F5344CB8AC3E}">
        <p14:creationId xmlns:p14="http://schemas.microsoft.com/office/powerpoint/2010/main" val="3211451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Teresa – Demands</a:t>
            </a:r>
            <a:r>
              <a:rPr lang="en-US" baseline="0" dirty="0" smtClean="0"/>
              <a:t> of KCAS</a:t>
            </a:r>
          </a:p>
          <a:p>
            <a:endParaRPr lang="en-US" baseline="0" dirty="0" smtClean="0"/>
          </a:p>
          <a:p>
            <a:r>
              <a:rPr lang="en-US" baseline="0" dirty="0" smtClean="0"/>
              <a:t>The passage that we just read demonstrates the gap students face. Content area literacy:</a:t>
            </a:r>
          </a:p>
          <a:p>
            <a:pPr marL="641852" lvl="1" indent="-175050">
              <a:buFont typeface="Arial" pitchFamily="34" charset="0"/>
              <a:buChar char="•"/>
            </a:pPr>
            <a:r>
              <a:rPr lang="en-US" baseline="0" dirty="0" smtClean="0"/>
              <a:t>Is dense in content knowledge</a:t>
            </a:r>
          </a:p>
          <a:p>
            <a:pPr marL="641852" lvl="1" indent="-175050">
              <a:buFont typeface="Arial" pitchFamily="34" charset="0"/>
              <a:buChar char="•"/>
            </a:pPr>
            <a:r>
              <a:rPr lang="en-US" baseline="0" dirty="0" smtClean="0"/>
              <a:t>Includes complex technical terms </a:t>
            </a:r>
          </a:p>
          <a:p>
            <a:pPr marL="641852" lvl="1" indent="-175050">
              <a:buFont typeface="Arial" pitchFamily="34" charset="0"/>
              <a:buChar char="•"/>
            </a:pPr>
            <a:r>
              <a:rPr lang="en-US" baseline="0" dirty="0" smtClean="0"/>
              <a:t>Requires integration of multiple concepts</a:t>
            </a:r>
          </a:p>
          <a:p>
            <a:pPr marL="641852" lvl="1" indent="-175050">
              <a:buFont typeface="Arial" pitchFamily="34" charset="0"/>
              <a:buChar char="•"/>
            </a:pPr>
            <a:r>
              <a:rPr lang="en-US" baseline="0" dirty="0" smtClean="0"/>
              <a:t>Critical information is often presented in visuals</a:t>
            </a:r>
          </a:p>
          <a:p>
            <a:endParaRPr lang="en-US" baseline="0" dirty="0" smtClean="0"/>
          </a:p>
        </p:txBody>
      </p:sp>
      <p:sp>
        <p:nvSpPr>
          <p:cNvPr id="4" name="Slide Number Placeholder 3"/>
          <p:cNvSpPr>
            <a:spLocks noGrp="1"/>
          </p:cNvSpPr>
          <p:nvPr>
            <p:ph type="sldNum" sz="quarter" idx="10"/>
          </p:nvPr>
        </p:nvSpPr>
        <p:spPr/>
        <p:txBody>
          <a:bodyPr/>
          <a:lstStyle/>
          <a:p>
            <a:fld id="{6460BBF9-F7EC-430E-9BD0-42FBB430E6CA}" type="slidenum">
              <a:rPr lang="en-US" smtClean="0"/>
              <a:t>11</a:t>
            </a:fld>
            <a:endParaRPr lang="en-US"/>
          </a:p>
        </p:txBody>
      </p:sp>
    </p:spTree>
    <p:extLst>
      <p:ext uri="{BB962C8B-B14F-4D97-AF65-F5344CB8AC3E}">
        <p14:creationId xmlns:p14="http://schemas.microsoft.com/office/powerpoint/2010/main" val="34208153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Teresa</a:t>
            </a:r>
          </a:p>
          <a:p>
            <a:endParaRPr lang="en-US" dirty="0" smtClean="0"/>
          </a:p>
          <a:p>
            <a:r>
              <a:rPr lang="en-US" dirty="0" smtClean="0"/>
              <a:t>Where do we begin? First,</a:t>
            </a:r>
            <a:r>
              <a:rPr lang="en-US" baseline="0" dirty="0" smtClean="0"/>
              <a:t> literacy instruction must move beyond the ELA classroom.</a:t>
            </a:r>
            <a:endParaRPr lang="en-US" dirty="0" smtClean="0"/>
          </a:p>
          <a:p>
            <a:endParaRPr lang="en-US" dirty="0" smtClean="0"/>
          </a:p>
          <a:p>
            <a:r>
              <a:rPr lang="en-US" dirty="0" smtClean="0"/>
              <a:t>To</a:t>
            </a:r>
            <a:r>
              <a:rPr lang="en-US" baseline="0" dirty="0" smtClean="0"/>
              <a:t> illustrate this point, let’s take a look at this comparison of the </a:t>
            </a:r>
            <a:r>
              <a:rPr lang="en-US" baseline="0" dirty="0" err="1" smtClean="0"/>
              <a:t>Lexile</a:t>
            </a:r>
            <a:r>
              <a:rPr lang="en-US" baseline="0" dirty="0" smtClean="0"/>
              <a:t> levels of high school textbooks. Notice the ELA textbook falls above 1000, but content area texts fall well above 1100.</a:t>
            </a:r>
          </a:p>
          <a:p>
            <a:endParaRPr lang="en-US" baseline="0" dirty="0" smtClean="0"/>
          </a:p>
          <a:p>
            <a:r>
              <a:rPr lang="en-US" baseline="0" dirty="0" smtClean="0"/>
              <a:t>So, where will students develop the skills needed to address these complex texts? Although English teachers can and do teacher general reading strategies, discipline specific strategies must be addressed by the experts, or in other words, content teachers.  However, many teacher educator institutions fail to adequately prepare content area teachers in the use of appropriate literacy supports and strategies. This knowledge gap must be addresses through professional learning.</a:t>
            </a:r>
          </a:p>
          <a:p>
            <a:endParaRPr lang="en-US" baseline="0" dirty="0" smtClean="0"/>
          </a:p>
          <a:p>
            <a:r>
              <a:rPr lang="en-US" baseline="0" dirty="0" smtClean="0"/>
              <a:t>And now ask yourself, how prepared are your content teachers at recognizing and using the literacy skills necessary to access their content? </a:t>
            </a:r>
          </a:p>
          <a:p>
            <a:r>
              <a:rPr lang="en-US" baseline="0" dirty="0" smtClean="0"/>
              <a:t>Do you, as the instructional supervisor know what research based literacy looks like? Sounds like in the classroom?</a:t>
            </a:r>
          </a:p>
        </p:txBody>
      </p:sp>
      <p:sp>
        <p:nvSpPr>
          <p:cNvPr id="4" name="Slide Number Placeholder 3"/>
          <p:cNvSpPr>
            <a:spLocks noGrp="1"/>
          </p:cNvSpPr>
          <p:nvPr>
            <p:ph type="sldNum" sz="quarter" idx="10"/>
          </p:nvPr>
        </p:nvSpPr>
        <p:spPr/>
        <p:txBody>
          <a:bodyPr/>
          <a:lstStyle/>
          <a:p>
            <a:fld id="{6460BBF9-F7EC-430E-9BD0-42FBB430E6CA}" type="slidenum">
              <a:rPr lang="en-US" smtClean="0"/>
              <a:t>12</a:t>
            </a:fld>
            <a:endParaRPr lang="en-US"/>
          </a:p>
        </p:txBody>
      </p:sp>
    </p:spTree>
    <p:extLst>
      <p:ext uri="{BB962C8B-B14F-4D97-AF65-F5344CB8AC3E}">
        <p14:creationId xmlns:p14="http://schemas.microsoft.com/office/powerpoint/2010/main" val="11149537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Katrina: After teaching primary for several years and attending many PD sessions, I learned many strategies for teaching kindergarten and first</a:t>
            </a:r>
            <a:r>
              <a:rPr lang="en-US" baseline="0" dirty="0" smtClean="0"/>
              <a:t> grade children to read.  I had that in the bag.  Then I was moved to middle school to teach science and one class of reading.  I had no idea how to teach reading to middle school kids.  I thought they already knew how to read.  I had one strategy—tell them to read!  My writing strategy was similar.  When the 7</a:t>
            </a:r>
            <a:r>
              <a:rPr lang="en-US" baseline="30000" dirty="0" smtClean="0"/>
              <a:t>th</a:t>
            </a:r>
            <a:r>
              <a:rPr lang="en-US" baseline="0" dirty="0" smtClean="0"/>
              <a:t> grade language arts teacher demanded a writing piece for the portfolio, I gave it to her.  She loved it—it never showed up in the portfolio and she stopped asking!</a:t>
            </a:r>
            <a:endParaRPr lang="en-US" dirty="0"/>
          </a:p>
        </p:txBody>
      </p:sp>
      <p:sp>
        <p:nvSpPr>
          <p:cNvPr id="4" name="Slide Number Placeholder 3"/>
          <p:cNvSpPr>
            <a:spLocks noGrp="1"/>
          </p:cNvSpPr>
          <p:nvPr>
            <p:ph type="sldNum" sz="quarter" idx="10"/>
          </p:nvPr>
        </p:nvSpPr>
        <p:spPr/>
        <p:txBody>
          <a:bodyPr/>
          <a:lstStyle/>
          <a:p>
            <a:fld id="{6460BBF9-F7EC-430E-9BD0-42FBB430E6CA}" type="slidenum">
              <a:rPr lang="en-US" smtClean="0"/>
              <a:t>13</a:t>
            </a:fld>
            <a:endParaRPr lang="en-US"/>
          </a:p>
        </p:txBody>
      </p:sp>
    </p:spTree>
    <p:extLst>
      <p:ext uri="{BB962C8B-B14F-4D97-AF65-F5344CB8AC3E}">
        <p14:creationId xmlns:p14="http://schemas.microsoft.com/office/powerpoint/2010/main" val="33303910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460BBF9-F7EC-430E-9BD0-42FBB430E6CA}" type="slidenum">
              <a:rPr lang="en-US" smtClean="0"/>
              <a:t>14</a:t>
            </a:fld>
            <a:endParaRPr lang="en-US"/>
          </a:p>
        </p:txBody>
      </p:sp>
    </p:spTree>
    <p:extLst>
      <p:ext uri="{BB962C8B-B14F-4D97-AF65-F5344CB8AC3E}">
        <p14:creationId xmlns:p14="http://schemas.microsoft.com/office/powerpoint/2010/main" val="4357096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Content area teachers are worried that they are being asked to become reading teachers. Many are concerned because they may have:</a:t>
            </a:r>
          </a:p>
          <a:p>
            <a:pPr marL="233393" indent="-233393">
              <a:buFont typeface="+mj-lt"/>
              <a:buAutoNum type="arabicPeriod"/>
            </a:pPr>
            <a:r>
              <a:rPr lang="en-US" baseline="0" dirty="0" smtClean="0"/>
              <a:t>Little understanding of the reading process</a:t>
            </a:r>
          </a:p>
          <a:p>
            <a:pPr marL="233393" indent="-233393">
              <a:buFont typeface="+mj-lt"/>
              <a:buAutoNum type="arabicPeriod"/>
            </a:pPr>
            <a:r>
              <a:rPr lang="en-US" baseline="0" dirty="0" smtClean="0"/>
              <a:t>Lack of instructional strategies to support the reading process and the diverse needs of students</a:t>
            </a:r>
          </a:p>
          <a:p>
            <a:pPr marL="233393" indent="-233393">
              <a:buFont typeface="+mj-lt"/>
              <a:buAutoNum type="arabicPeriod"/>
            </a:pPr>
            <a:endParaRPr lang="en-US" baseline="0" dirty="0" smtClean="0"/>
          </a:p>
          <a:p>
            <a:r>
              <a:rPr lang="en-US" baseline="0" dirty="0" smtClean="0"/>
              <a:t>However, we must be consistent in sharing the message that they are the reading experts in their content areas. They aren’t responsible for teaching basic reading skills, but they are the ones best suited to teaching content specific skills.</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45E83626-E09A-44A3-B242-A6C939AF58B5}" type="slidenum">
              <a:rPr lang="en-US" smtClean="0"/>
              <a:t>16</a:t>
            </a:fld>
            <a:endParaRPr lang="en-US" dirty="0"/>
          </a:p>
        </p:txBody>
      </p:sp>
    </p:spTree>
    <p:extLst>
      <p:ext uri="{BB962C8B-B14F-4D97-AF65-F5344CB8AC3E}">
        <p14:creationId xmlns:p14="http://schemas.microsoft.com/office/powerpoint/2010/main" val="18318311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fld id="{E5FDF6BC-B7AC-49CD-90D7-D7B985E4744C}" type="datetimeFigureOut">
              <a:rPr lang="en-US" smtClean="0"/>
              <a:t>6/26/13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696CB1-3A6B-46C1-9A28-88194FBA62BB}" type="slidenum">
              <a:rPr lang="en-US" smtClean="0"/>
              <a:t>‹#›</a:t>
            </a:fld>
            <a:endParaRPr lang="en-US"/>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5FDF6BC-B7AC-49CD-90D7-D7B985E4744C}" type="datetimeFigureOut">
              <a:rPr lang="en-US" smtClean="0"/>
              <a:t>6/26/13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696CB1-3A6B-46C1-9A28-88194FBA62B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5FDF6BC-B7AC-49CD-90D7-D7B985E4744C}" type="datetimeFigureOut">
              <a:rPr lang="en-US" smtClean="0"/>
              <a:t>6/26/13</a:t>
            </a:fld>
            <a:endParaRPr lang="en-US"/>
          </a:p>
        </p:txBody>
      </p:sp>
      <p:sp>
        <p:nvSpPr>
          <p:cNvPr id="5" name="Footer Placeholder 4"/>
          <p:cNvSpPr>
            <a:spLocks noGrp="1"/>
          </p:cNvSpPr>
          <p:nvPr>
            <p:ph type="ftr" sz="quarter" idx="11"/>
          </p:nvPr>
        </p:nvSpPr>
        <p:spPr>
          <a:xfrm>
            <a:off x="2640597" y="6377459"/>
            <a:ext cx="3836404" cy="365125"/>
          </a:xfrm>
        </p:spPr>
        <p:txBody>
          <a:bodyPr/>
          <a:lstStyle/>
          <a:p>
            <a:endParaRPr lang="en-US"/>
          </a:p>
        </p:txBody>
      </p:sp>
      <p:sp>
        <p:nvSpPr>
          <p:cNvPr id="6" name="Slide Number Placeholder 5"/>
          <p:cNvSpPr>
            <a:spLocks noGrp="1"/>
          </p:cNvSpPr>
          <p:nvPr>
            <p:ph type="sldNum" sz="quarter" idx="12"/>
          </p:nvPr>
        </p:nvSpPr>
        <p:spPr/>
        <p:txBody>
          <a:bodyPr/>
          <a:lstStyle/>
          <a:p>
            <a:fld id="{64696CB1-3A6B-46C1-9A28-88194FBA62BB}"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5FDF6BC-B7AC-49CD-90D7-D7B985E4744C}" type="datetimeFigureOut">
              <a:rPr lang="en-US" smtClean="0"/>
              <a:t>6/26/13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696CB1-3A6B-46C1-9A28-88194FBA62BB}"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E5FDF6BC-B7AC-49CD-90D7-D7B985E4744C}" type="datetimeFigureOut">
              <a:rPr lang="en-US" smtClean="0"/>
              <a:t>6/26/13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696CB1-3A6B-46C1-9A28-88194FBA62BB}"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E5FDF6BC-B7AC-49CD-90D7-D7B985E4744C}" type="datetimeFigureOut">
              <a:rPr lang="en-US" smtClean="0"/>
              <a:t>6/26/13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696CB1-3A6B-46C1-9A28-88194FBA62BB}"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E5FDF6BC-B7AC-49CD-90D7-D7B985E4744C}" type="datetimeFigureOut">
              <a:rPr lang="en-US" smtClean="0"/>
              <a:t>6/26/13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4696CB1-3A6B-46C1-9A28-88194FBA62BB}"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E5FDF6BC-B7AC-49CD-90D7-D7B985E4744C}" type="datetimeFigureOut">
              <a:rPr lang="en-US" smtClean="0"/>
              <a:t>6/26/13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4696CB1-3A6B-46C1-9A28-88194FBA62B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FDF6BC-B7AC-49CD-90D7-D7B985E4744C}" type="datetimeFigureOut">
              <a:rPr lang="en-US" smtClean="0"/>
              <a:t>6/26/13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4696CB1-3A6B-46C1-9A28-88194FBA62B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E5FDF6BC-B7AC-49CD-90D7-D7B985E4744C}" type="datetimeFigureOut">
              <a:rPr lang="en-US" smtClean="0"/>
              <a:t>6/26/13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696CB1-3A6B-46C1-9A28-88194FBA62BB}" type="slidenum">
              <a:rPr lang="en-US" smtClean="0"/>
              <a:t>‹#›</a:t>
            </a:fld>
            <a:endParaRPr lang="en-US"/>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E5FDF6BC-B7AC-49CD-90D7-D7B985E4744C}" type="datetimeFigureOut">
              <a:rPr lang="en-US" smtClean="0"/>
              <a:t>6/26/13</a:t>
            </a:fld>
            <a:endParaRPr lang="en-US"/>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US"/>
          </a:p>
        </p:txBody>
      </p:sp>
      <p:sp>
        <p:nvSpPr>
          <p:cNvPr id="7" name="Slide Number Placeholder 6"/>
          <p:cNvSpPr>
            <a:spLocks noGrp="1"/>
          </p:cNvSpPr>
          <p:nvPr>
            <p:ph type="sldNum" sz="quarter" idx="12"/>
          </p:nvPr>
        </p:nvSpPr>
        <p:spPr>
          <a:xfrm>
            <a:off x="8339328" y="1170432"/>
            <a:ext cx="733864" cy="201168"/>
          </a:xfrm>
        </p:spPr>
        <p:txBody>
          <a:bodyPr/>
          <a:lstStyle/>
          <a:p>
            <a:fld id="{64696CB1-3A6B-46C1-9A28-88194FBA62BB}"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E5FDF6BC-B7AC-49CD-90D7-D7B985E4744C}" type="datetimeFigureOut">
              <a:rPr lang="en-US" smtClean="0"/>
              <a:t>6/26/13</a:t>
            </a:fld>
            <a:endParaRPr lang="en-US"/>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US"/>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64696CB1-3A6B-46C1-9A28-88194FBA62B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4" Type="http://schemas.openxmlformats.org/officeDocument/2006/relationships/image" Target="../media/image16.jpeg"/><Relationship Id="rId5" Type="http://schemas.openxmlformats.org/officeDocument/2006/relationships/image" Target="../media/image17.jpeg"/><Relationship Id="rId6" Type="http://schemas.openxmlformats.org/officeDocument/2006/relationships/comments" Target="../comments/comment2.xml"/><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9.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8.xml.rels><?xml version="1.0" encoding="UTF-8" standalone="yes"?>
<Relationships xmlns="http://schemas.openxmlformats.org/package/2006/relationships"><Relationship Id="rId3" Type="http://schemas.openxmlformats.org/officeDocument/2006/relationships/hyperlink" Target="http://www.google.com/url?sa=i&amp;rct=j&amp;q=&amp;esrc=s&amp;frm=1&amp;source=images&amp;cd=&amp;cad=rja&amp;docid=P9ba50SQbJ3MPM&amp;tbnid=kOO5oUMTMKNb8M:&amp;ved=0CAUQjRw&amp;url=http://www.ikea.com/us/en/catalog/products/10098987/&amp;ei=enC_UZ3VB4Lc9ASI4oHoBA&amp;bvm=bv.47883778,d.eWU&amp;psig=AFQjCNGwTaadch61L0aA_vjAiUKnIg7pGw&amp;ust=1371587002953093" TargetMode="External"/><Relationship Id="rId4" Type="http://schemas.openxmlformats.org/officeDocument/2006/relationships/image" Target="../media/image20.jpe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2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comments" Target="../comments/comment1.xml"/></Relationships>
</file>

<file path=ppt/slides/_rels/slide9.xml.rels><?xml version="1.0" encoding="UTF-8" standalone="yes"?>
<Relationships xmlns="http://schemas.openxmlformats.org/package/2006/relationships"><Relationship Id="rId3" Type="http://schemas.openxmlformats.org/officeDocument/2006/relationships/image" Target="../media/image8.wmf"/><Relationship Id="rId4" Type="http://schemas.openxmlformats.org/officeDocument/2006/relationships/image" Target="../media/image9.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image" Target="../media/image12.wmf"/><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14400"/>
            <a:ext cx="7772400" cy="1828800"/>
          </a:xfrm>
        </p:spPr>
        <p:txBody>
          <a:bodyPr/>
          <a:lstStyle/>
          <a:p>
            <a:r>
              <a:rPr lang="en-US" dirty="0" smtClean="0">
                <a:effectLst>
                  <a:outerShdw blurRad="38100" dist="38100" dir="2700000" algn="tl">
                    <a:srgbClr val="000000">
                      <a:alpha val="43137"/>
                    </a:srgbClr>
                  </a:outerShdw>
                </a:effectLst>
              </a:rPr>
              <a:t>Keeping the Promise through Literacy Leadership</a:t>
            </a:r>
            <a:endParaRPr lang="en-US" dirty="0">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1371600" y="2971800"/>
            <a:ext cx="6096000" cy="1981200"/>
          </a:xfrm>
        </p:spPr>
        <p:txBody>
          <a:bodyPr>
            <a:noAutofit/>
          </a:bodyPr>
          <a:lstStyle/>
          <a:p>
            <a:r>
              <a:rPr lang="en-US" sz="2800" dirty="0" smtClean="0">
                <a:solidFill>
                  <a:schemeClr val="tx1"/>
                </a:solidFill>
              </a:rPr>
              <a:t>Kelly Clark, KDE Literacy Consultant</a:t>
            </a:r>
          </a:p>
          <a:p>
            <a:r>
              <a:rPr lang="en-US" sz="2800" dirty="0" smtClean="0">
                <a:solidFill>
                  <a:schemeClr val="tx1"/>
                </a:solidFill>
              </a:rPr>
              <a:t>Teresa Rogers, KDE Literacy Consultant</a:t>
            </a:r>
          </a:p>
          <a:p>
            <a:r>
              <a:rPr lang="en-US" sz="2800" dirty="0" smtClean="0">
                <a:solidFill>
                  <a:schemeClr val="tx1"/>
                </a:solidFill>
              </a:rPr>
              <a:t>Katrina Slone, KDE Content Specialist</a:t>
            </a:r>
            <a:endParaRPr lang="en-US" sz="2800" dirty="0">
              <a:solidFill>
                <a:schemeClr val="tx1"/>
              </a:solidFill>
            </a:endParaRPr>
          </a:p>
        </p:txBody>
      </p:sp>
    </p:spTree>
    <p:extLst>
      <p:ext uri="{BB962C8B-B14F-4D97-AF65-F5344CB8AC3E}">
        <p14:creationId xmlns:p14="http://schemas.microsoft.com/office/powerpoint/2010/main" val="2867034172"/>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08072" y="1676400"/>
            <a:ext cx="8260335" cy="5016758"/>
          </a:xfrm>
          <a:prstGeom prst="rect">
            <a:avLst/>
          </a:prstGeom>
        </p:spPr>
        <p:txBody>
          <a:bodyPr wrap="square">
            <a:spAutoFit/>
          </a:bodyPr>
          <a:lstStyle/>
          <a:p>
            <a:r>
              <a:rPr lang="en-US" sz="4000" dirty="0" smtClean="0"/>
              <a:t>Applying </a:t>
            </a:r>
            <a:r>
              <a:rPr lang="en-US" sz="4000" dirty="0"/>
              <a:t>it to the known solutions describing the hydrodynamic regime in </a:t>
            </a:r>
            <a:r>
              <a:rPr lang="en-US" sz="4000" dirty="0" err="1"/>
              <a:t>AdS</a:t>
            </a:r>
            <a:r>
              <a:rPr lang="en-US" sz="4000" dirty="0"/>
              <a:t>/CFT, we derive the hydrodynamic stress tensor of asymptotically flat black </a:t>
            </a:r>
            <a:r>
              <a:rPr lang="en-US" sz="4000" dirty="0" err="1"/>
              <a:t>branes</a:t>
            </a:r>
            <a:r>
              <a:rPr lang="en-US" sz="4000" dirty="0"/>
              <a:t> to second order, which is constrained by the parent conformal symmetry. </a:t>
            </a:r>
          </a:p>
          <a:p>
            <a:endParaRPr lang="en-US" sz="4000" dirty="0"/>
          </a:p>
        </p:txBody>
      </p:sp>
      <p:sp>
        <p:nvSpPr>
          <p:cNvPr id="2" name="Title 1"/>
          <p:cNvSpPr>
            <a:spLocks noGrp="1"/>
          </p:cNvSpPr>
          <p:nvPr>
            <p:ph type="title"/>
          </p:nvPr>
        </p:nvSpPr>
        <p:spPr>
          <a:xfrm>
            <a:off x="457200" y="152400"/>
            <a:ext cx="8229600" cy="1143000"/>
          </a:xfrm>
          <a:solidFill>
            <a:srgbClr val="FF0000"/>
          </a:solidFill>
        </p:spPr>
        <p:txBody>
          <a:bodyPr/>
          <a:lstStyle/>
          <a:p>
            <a:pPr algn="ctr"/>
            <a:r>
              <a:rPr lang="en-US" dirty="0" smtClean="0"/>
              <a:t>What tripped you up?</a:t>
            </a:r>
            <a:endParaRPr lang="en-US" dirty="0"/>
          </a:p>
        </p:txBody>
      </p:sp>
      <p:sp>
        <p:nvSpPr>
          <p:cNvPr id="4" name="Oval 3"/>
          <p:cNvSpPr/>
          <p:nvPr/>
        </p:nvSpPr>
        <p:spPr>
          <a:xfrm>
            <a:off x="228600" y="1447800"/>
            <a:ext cx="5410200" cy="1143000"/>
          </a:xfrm>
          <a:prstGeom prst="ellipse">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smtClean="0"/>
              <a:t>Complex vocabulary</a:t>
            </a:r>
          </a:p>
        </p:txBody>
      </p:sp>
      <p:sp>
        <p:nvSpPr>
          <p:cNvPr id="7" name="Oval 6"/>
          <p:cNvSpPr/>
          <p:nvPr/>
        </p:nvSpPr>
        <p:spPr>
          <a:xfrm>
            <a:off x="228599" y="4114800"/>
            <a:ext cx="5209309" cy="1752600"/>
          </a:xfrm>
          <a:prstGeom prst="ellipse">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smtClean="0"/>
              <a:t>Sentence structure (information density)</a:t>
            </a:r>
          </a:p>
        </p:txBody>
      </p:sp>
      <p:sp>
        <p:nvSpPr>
          <p:cNvPr id="8" name="Oval 7"/>
          <p:cNvSpPr/>
          <p:nvPr/>
        </p:nvSpPr>
        <p:spPr>
          <a:xfrm>
            <a:off x="3906982" y="2590800"/>
            <a:ext cx="5237018" cy="1714500"/>
          </a:xfrm>
          <a:prstGeom prst="ellipse">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smtClean="0"/>
              <a:t>Lack of background knowledge/context for material</a:t>
            </a:r>
          </a:p>
        </p:txBody>
      </p:sp>
    </p:spTree>
    <p:extLst>
      <p:ext uri="{BB962C8B-B14F-4D97-AF65-F5344CB8AC3E}">
        <p14:creationId xmlns:p14="http://schemas.microsoft.com/office/powerpoint/2010/main" val="298192714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0"/>
                                        <p:tgtEl>
                                          <p:spTgt spid="2"/>
                                        </p:tgtEl>
                                      </p:cBhvr>
                                    </p:animEffect>
                                  </p:childTnLst>
                                </p:cTn>
                              </p:par>
                            </p:childTnLst>
                          </p:cTn>
                        </p:par>
                        <p:par>
                          <p:cTn id="8" fill="hold">
                            <p:stCondLst>
                              <p:cond delay="10"/>
                            </p:stCondLst>
                            <p:childTnLst>
                              <p:par>
                                <p:cTn id="9" presetID="21" presetClass="entr" presetSubtype="1" fill="hold" grpId="0" nodeType="afterEffect">
                                  <p:stCondLst>
                                    <p:cond delay="2000"/>
                                  </p:stCondLst>
                                  <p:childTnLst>
                                    <p:set>
                                      <p:cBhvr>
                                        <p:cTn id="10" dur="1" fill="hold">
                                          <p:stCondLst>
                                            <p:cond delay="0"/>
                                          </p:stCondLst>
                                        </p:cTn>
                                        <p:tgtEl>
                                          <p:spTgt spid="4"/>
                                        </p:tgtEl>
                                        <p:attrNameLst>
                                          <p:attrName>style.visibility</p:attrName>
                                        </p:attrNameLst>
                                      </p:cBhvr>
                                      <p:to>
                                        <p:strVal val="visible"/>
                                      </p:to>
                                    </p:set>
                                    <p:animEffect transition="in" filter="wheel(1)">
                                      <p:cBhvr>
                                        <p:cTn id="11" dur="3000"/>
                                        <p:tgtEl>
                                          <p:spTgt spid="4"/>
                                        </p:tgtEl>
                                      </p:cBhvr>
                                    </p:animEffect>
                                  </p:childTnLst>
                                </p:cTn>
                              </p:par>
                            </p:childTnLst>
                          </p:cTn>
                        </p:par>
                        <p:par>
                          <p:cTn id="12" fill="hold">
                            <p:stCondLst>
                              <p:cond delay="5010"/>
                            </p:stCondLst>
                            <p:childTnLst>
                              <p:par>
                                <p:cTn id="13" presetID="21"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heel(1)">
                                      <p:cBhvr>
                                        <p:cTn id="15" dur="3000"/>
                                        <p:tgtEl>
                                          <p:spTgt spid="8"/>
                                        </p:tgtEl>
                                      </p:cBhvr>
                                    </p:animEffect>
                                  </p:childTnLst>
                                </p:cTn>
                              </p:par>
                            </p:childTnLst>
                          </p:cTn>
                        </p:par>
                        <p:par>
                          <p:cTn id="16" fill="hold">
                            <p:stCondLst>
                              <p:cond delay="8010"/>
                            </p:stCondLst>
                            <p:childTnLst>
                              <p:par>
                                <p:cTn id="17" presetID="21" presetClass="entr" presetSubtype="1"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heel(1)">
                                      <p:cBhvr>
                                        <p:cTn id="19" dur="3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7" grpId="0" animBg="1"/>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kslone\AppData\Local\Microsoft\Windows\Temporary Internet Files\Content.Outlook\TJA388I0\text complexity shift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9144000" cy="681610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1531" y="381000"/>
            <a:ext cx="2362200" cy="1908215"/>
          </a:xfrm>
          <a:prstGeom prst="rect">
            <a:avLst/>
          </a:prstGeom>
          <a:solidFill>
            <a:schemeClr val="accent1">
              <a:lumMod val="60000"/>
              <a:lumOff val="40000"/>
            </a:schemeClr>
          </a:solidFill>
          <a:ln w="57150">
            <a:solidFill>
              <a:schemeClr val="accent2">
                <a:lumMod val="75000"/>
              </a:schemeClr>
            </a:solidFill>
          </a:ln>
        </p:spPr>
        <p:txBody>
          <a:bodyPr wrap="square" rtlCol="0">
            <a:spAutoFit/>
          </a:bodyPr>
          <a:lstStyle/>
          <a:p>
            <a:pPr algn="ctr"/>
            <a:r>
              <a:rPr lang="en-US" sz="2000" b="1" dirty="0" smtClean="0"/>
              <a:t>Previous gap </a:t>
            </a:r>
            <a:r>
              <a:rPr lang="en-US" sz="2000" b="1" dirty="0"/>
              <a:t>in range and complexity between high school and college.</a:t>
            </a:r>
          </a:p>
          <a:p>
            <a:endParaRPr lang="en-US" dirty="0"/>
          </a:p>
        </p:txBody>
      </p:sp>
      <p:sp>
        <p:nvSpPr>
          <p:cNvPr id="3" name="Right Arrow 2"/>
          <p:cNvSpPr/>
          <p:nvPr/>
        </p:nvSpPr>
        <p:spPr>
          <a:xfrm rot="1818007">
            <a:off x="2253535" y="800625"/>
            <a:ext cx="654269" cy="350519"/>
          </a:xfrm>
          <a:prstGeom prst="rightArrow">
            <a:avLst/>
          </a:prstGeom>
          <a:solidFill>
            <a:srgbClr val="FFC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2307893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1999"/>
                                          </p:stCondLst>
                                        </p:cTn>
                                        <p:tgtEl>
                                          <p:spTgt spid="2"/>
                                        </p:tgtEl>
                                        <p:attrNameLst>
                                          <p:attrName>style.visibility</p:attrName>
                                        </p:attrNameLst>
                                      </p:cBhvr>
                                      <p:to>
                                        <p:strVal val="visible"/>
                                      </p:to>
                                    </p:set>
                                  </p:childTnLst>
                                </p:cTn>
                              </p:par>
                            </p:childTnLst>
                          </p:cTn>
                        </p:par>
                        <p:par>
                          <p:cTn id="7" fill="hold">
                            <p:stCondLst>
                              <p:cond delay="2000"/>
                            </p:stCondLst>
                            <p:childTnLst>
                              <p:par>
                                <p:cTn id="8" presetID="1" presetClass="entr" presetSubtype="0" fill="hold" grpId="0" nodeType="afterEffect">
                                  <p:stCondLst>
                                    <p:cond delay="0"/>
                                  </p:stCondLst>
                                  <p:childTnLst>
                                    <p:set>
                                      <p:cBhvr>
                                        <p:cTn id="9"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228599"/>
            <a:ext cx="9220200" cy="69920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2233965"/>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 y="228600"/>
            <a:ext cx="4790795" cy="2895600"/>
          </a:xfrm>
          <a:prstGeom prst="rect">
            <a:avLst/>
          </a:prstGeom>
        </p:spPr>
      </p:pic>
      <p:pic>
        <p:nvPicPr>
          <p:cNvPr id="1026" name="Picture 2" descr="http://www.arpeggioacoustics.com/wp-content/uploads/2009/05/peachtree-charter-1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3352800"/>
            <a:ext cx="4191000" cy="3239420"/>
          </a:xfrm>
          <a:prstGeom prst="rect">
            <a:avLst/>
          </a:prstGeom>
          <a:noFill/>
          <a:extLst>
            <a:ext uri="{909E8E84-426E-40dd-AFC4-6F175D3DCCD1}">
              <a14:hiddenFill xmlns:a14="http://schemas.microsoft.com/office/drawing/2010/main">
                <a:solidFill>
                  <a:srgbClr val="FFFFFF"/>
                </a:solidFill>
              </a14:hiddenFill>
            </a:ext>
          </a:extLst>
        </p:spPr>
      </p:pic>
      <p:sp>
        <p:nvSpPr>
          <p:cNvPr id="5" name="Rounded Rectangular Callout 4"/>
          <p:cNvSpPr/>
          <p:nvPr/>
        </p:nvSpPr>
        <p:spPr>
          <a:xfrm>
            <a:off x="5638800" y="990600"/>
            <a:ext cx="2667000" cy="1219200"/>
          </a:xfrm>
          <a:prstGeom prst="wedgeRoundRectCallout">
            <a:avLst>
              <a:gd name="adj1" fmla="val -34650"/>
              <a:gd name="adj2" fmla="val 93843"/>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smtClean="0"/>
              <a:t>Read!</a:t>
            </a:r>
            <a:endParaRPr lang="en-US" sz="6000" dirty="0"/>
          </a:p>
        </p:txBody>
      </p:sp>
      <p:sp>
        <p:nvSpPr>
          <p:cNvPr id="6" name="Rectangular Callout 5"/>
          <p:cNvSpPr/>
          <p:nvPr/>
        </p:nvSpPr>
        <p:spPr>
          <a:xfrm>
            <a:off x="609600" y="3810000"/>
            <a:ext cx="3505200" cy="1600200"/>
          </a:xfrm>
          <a:prstGeom prst="wedgeRectCallout">
            <a:avLst>
              <a:gd name="adj1" fmla="val -11878"/>
              <a:gd name="adj2" fmla="val 9320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dirty="0" smtClean="0"/>
              <a:t>Write!</a:t>
            </a:r>
            <a:endParaRPr lang="en-US" sz="6600" dirty="0"/>
          </a:p>
        </p:txBody>
      </p:sp>
      <p:pic>
        <p:nvPicPr>
          <p:cNvPr id="1028" name="Picture 4" descr="https://encrypted-tbn2.gstatic.com/images?q=tbn:ANd9GcT15RwdKKyJGjmEQxbn0ecv5IM5ikYjJvDZZ6b9FfWZSOaJ243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9890399">
            <a:off x="2885795" y="762000"/>
            <a:ext cx="4267200" cy="55235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496432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4" presetClass="entr" presetSubtype="1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randombar(horizontal)">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randombar(horizontal)">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nodeType="clickEffect">
                                  <p:stCondLst>
                                    <p:cond delay="0"/>
                                  </p:stCondLst>
                                  <p:childTnLst>
                                    <p:set>
                                      <p:cBhvr>
                                        <p:cTn id="20" dur="1" fill="hold">
                                          <p:stCondLst>
                                            <p:cond delay="0"/>
                                          </p:stCondLst>
                                        </p:cTn>
                                        <p:tgtEl>
                                          <p:spTgt spid="1028"/>
                                        </p:tgtEl>
                                        <p:attrNameLst>
                                          <p:attrName>style.visibility</p:attrName>
                                        </p:attrNameLst>
                                      </p:cBhvr>
                                      <p:to>
                                        <p:strVal val="visible"/>
                                      </p:to>
                                    </p:set>
                                    <p:anim calcmode="lin" valueType="num">
                                      <p:cBhvr>
                                        <p:cTn id="21" dur="1000" fill="hold"/>
                                        <p:tgtEl>
                                          <p:spTgt spid="1028"/>
                                        </p:tgtEl>
                                        <p:attrNameLst>
                                          <p:attrName>ppt_w</p:attrName>
                                        </p:attrNameLst>
                                      </p:cBhvr>
                                      <p:tavLst>
                                        <p:tav tm="0">
                                          <p:val>
                                            <p:fltVal val="0"/>
                                          </p:val>
                                        </p:tav>
                                        <p:tav tm="100000">
                                          <p:val>
                                            <p:strVal val="#ppt_w"/>
                                          </p:val>
                                        </p:tav>
                                      </p:tavLst>
                                    </p:anim>
                                    <p:anim calcmode="lin" valueType="num">
                                      <p:cBhvr>
                                        <p:cTn id="22" dur="1000" fill="hold"/>
                                        <p:tgtEl>
                                          <p:spTgt spid="1028"/>
                                        </p:tgtEl>
                                        <p:attrNameLst>
                                          <p:attrName>ppt_h</p:attrName>
                                        </p:attrNameLst>
                                      </p:cBhvr>
                                      <p:tavLst>
                                        <p:tav tm="0">
                                          <p:val>
                                            <p:fltVal val="0"/>
                                          </p:val>
                                        </p:tav>
                                        <p:tav tm="100000">
                                          <p:val>
                                            <p:strVal val="#ppt_h"/>
                                          </p:val>
                                        </p:tav>
                                      </p:tavLst>
                                    </p:anim>
                                    <p:anim calcmode="lin" valueType="num">
                                      <p:cBhvr>
                                        <p:cTn id="23" dur="1000" fill="hold"/>
                                        <p:tgtEl>
                                          <p:spTgt spid="1028"/>
                                        </p:tgtEl>
                                        <p:attrNameLst>
                                          <p:attrName>style.rotation</p:attrName>
                                        </p:attrNameLst>
                                      </p:cBhvr>
                                      <p:tavLst>
                                        <p:tav tm="0">
                                          <p:val>
                                            <p:fltVal val="90"/>
                                          </p:val>
                                        </p:tav>
                                        <p:tav tm="100000">
                                          <p:val>
                                            <p:fltVal val="0"/>
                                          </p:val>
                                        </p:tav>
                                      </p:tavLst>
                                    </p:anim>
                                    <p:animEffect transition="in" filter="fade">
                                      <p:cBhvr>
                                        <p:cTn id="24" dur="10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 y="1981200"/>
            <a:ext cx="8991600" cy="5447645"/>
          </a:xfrm>
          <a:prstGeom prst="rect">
            <a:avLst/>
          </a:prstGeom>
          <a:noFill/>
        </p:spPr>
        <p:txBody>
          <a:bodyPr wrap="square" rtlCol="0">
            <a:spAutoFit/>
          </a:bodyPr>
          <a:lstStyle/>
          <a:p>
            <a:pPr algn="ctr">
              <a:lnSpc>
                <a:spcPct val="150000"/>
              </a:lnSpc>
            </a:pPr>
            <a:r>
              <a:rPr lang="en-US" sz="4800" b="1" i="1" dirty="0" smtClean="0">
                <a:solidFill>
                  <a:srgbClr val="FF0000"/>
                </a:solidFill>
              </a:rPr>
              <a:t>They should know </a:t>
            </a:r>
            <a:r>
              <a:rPr lang="en-US" sz="4800" b="1" i="1" dirty="0">
                <a:solidFill>
                  <a:srgbClr val="FF0000"/>
                </a:solidFill>
              </a:rPr>
              <a:t>how to read by third </a:t>
            </a:r>
            <a:r>
              <a:rPr lang="en-US" sz="4800" b="1" i="1" dirty="0" smtClean="0">
                <a:solidFill>
                  <a:srgbClr val="FF0000"/>
                </a:solidFill>
              </a:rPr>
              <a:t>grade.</a:t>
            </a:r>
          </a:p>
          <a:p>
            <a:pPr algn="ctr">
              <a:lnSpc>
                <a:spcPct val="150000"/>
              </a:lnSpc>
            </a:pPr>
            <a:r>
              <a:rPr lang="en-US" sz="4800" b="1" i="1" dirty="0">
                <a:solidFill>
                  <a:srgbClr val="FF0000"/>
                </a:solidFill>
              </a:rPr>
              <a:t>If they can’t read, </a:t>
            </a:r>
            <a:r>
              <a:rPr lang="en-US" sz="4800" b="1" i="1" dirty="0" smtClean="0">
                <a:solidFill>
                  <a:srgbClr val="FF0000"/>
                </a:solidFill>
              </a:rPr>
              <a:t>it’s </a:t>
            </a:r>
            <a:r>
              <a:rPr lang="en-US" sz="4800" b="1" i="1" dirty="0">
                <a:solidFill>
                  <a:srgbClr val="FF0000"/>
                </a:solidFill>
              </a:rPr>
              <a:t>not my job to teach </a:t>
            </a:r>
            <a:r>
              <a:rPr lang="en-US" sz="4800" b="1" i="1" dirty="0" smtClean="0">
                <a:solidFill>
                  <a:srgbClr val="FF0000"/>
                </a:solidFill>
              </a:rPr>
              <a:t>them.</a:t>
            </a:r>
            <a:endParaRPr lang="en-US" sz="4800" b="1" i="1" dirty="0">
              <a:solidFill>
                <a:srgbClr val="FF0000"/>
              </a:solidFill>
            </a:endParaRPr>
          </a:p>
          <a:p>
            <a:pPr>
              <a:lnSpc>
                <a:spcPct val="150000"/>
              </a:lnSpc>
            </a:pPr>
            <a:endParaRPr lang="en-US" sz="4000" i="1" dirty="0"/>
          </a:p>
        </p:txBody>
      </p:sp>
      <p:sp>
        <p:nvSpPr>
          <p:cNvPr id="3" name="TextBox 2"/>
          <p:cNvSpPr txBox="1"/>
          <p:nvPr/>
        </p:nvSpPr>
        <p:spPr>
          <a:xfrm>
            <a:off x="-76200" y="76200"/>
            <a:ext cx="9144000" cy="1334211"/>
          </a:xfrm>
          <a:prstGeom prst="rect">
            <a:avLst/>
          </a:prstGeom>
          <a:noFill/>
        </p:spPr>
        <p:txBody>
          <a:bodyPr wrap="square" rtlCol="0">
            <a:spAutoFit/>
          </a:bodyPr>
          <a:lstStyle/>
          <a:p>
            <a:pPr algn="ctr">
              <a:lnSpc>
                <a:spcPct val="150000"/>
              </a:lnSpc>
            </a:pPr>
            <a:r>
              <a:rPr lang="en-US" sz="6000" b="1" dirty="0">
                <a:solidFill>
                  <a:schemeClr val="accent1">
                    <a:lumMod val="75000"/>
                  </a:schemeClr>
                </a:solidFill>
                <a:effectLst>
                  <a:outerShdw blurRad="38100" dist="38100" dir="2700000" algn="tl">
                    <a:srgbClr val="000000">
                      <a:alpha val="43137"/>
                    </a:srgbClr>
                  </a:outerShdw>
                </a:effectLst>
              </a:rPr>
              <a:t>Misconception</a:t>
            </a:r>
          </a:p>
        </p:txBody>
      </p:sp>
    </p:spTree>
    <p:extLst>
      <p:ext uri="{BB962C8B-B14F-4D97-AF65-F5344CB8AC3E}">
        <p14:creationId xmlns:p14="http://schemas.microsoft.com/office/powerpoint/2010/main" val="3387860538"/>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3312"/>
            <a:ext cx="9144000" cy="7017512"/>
          </a:xfrm>
          <a:prstGeom prst="rect">
            <a:avLst/>
          </a:prstGeom>
        </p:spPr>
      </p:pic>
    </p:spTree>
    <p:extLst>
      <p:ext uri="{BB962C8B-B14F-4D97-AF65-F5344CB8AC3E}">
        <p14:creationId xmlns:p14="http://schemas.microsoft.com/office/powerpoint/2010/main" val="955737886"/>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7105378"/>
          </a:xfrm>
          <a:prstGeom prst="rect">
            <a:avLst/>
          </a:prstGeom>
        </p:spPr>
      </p:pic>
    </p:spTree>
    <p:extLst>
      <p:ext uri="{BB962C8B-B14F-4D97-AF65-F5344CB8AC3E}">
        <p14:creationId xmlns:p14="http://schemas.microsoft.com/office/powerpoint/2010/main" val="3164878920"/>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600200"/>
            <a:ext cx="8229600" cy="4800600"/>
          </a:xfrm>
        </p:spPr>
        <p:txBody>
          <a:bodyPr>
            <a:normAutofit fontScale="90000"/>
          </a:bodyPr>
          <a:lstStyle/>
          <a:p>
            <a:pPr algn="ctr">
              <a:lnSpc>
                <a:spcPct val="150000"/>
              </a:lnSpc>
            </a:pPr>
            <a:r>
              <a:rPr lang="en-US" dirty="0" smtClean="0"/>
              <a:t/>
            </a:r>
            <a:br>
              <a:rPr lang="en-US" dirty="0" smtClean="0"/>
            </a:br>
            <a:r>
              <a:rPr lang="en-US" sz="8000" b="1" i="1" dirty="0" smtClean="0"/>
              <a:t>There’s no time to teach content and literacy.</a:t>
            </a:r>
            <a:endParaRPr lang="en-US" sz="8000" b="1" i="1" dirty="0"/>
          </a:p>
        </p:txBody>
      </p:sp>
      <p:sp>
        <p:nvSpPr>
          <p:cNvPr id="3" name="TextBox 2"/>
          <p:cNvSpPr txBox="1"/>
          <p:nvPr/>
        </p:nvSpPr>
        <p:spPr>
          <a:xfrm>
            <a:off x="-76200" y="76200"/>
            <a:ext cx="9144000" cy="1334211"/>
          </a:xfrm>
          <a:prstGeom prst="rect">
            <a:avLst/>
          </a:prstGeom>
          <a:noFill/>
        </p:spPr>
        <p:txBody>
          <a:bodyPr wrap="square" rtlCol="0">
            <a:spAutoFit/>
          </a:bodyPr>
          <a:lstStyle/>
          <a:p>
            <a:pPr algn="ctr">
              <a:lnSpc>
                <a:spcPct val="150000"/>
              </a:lnSpc>
            </a:pPr>
            <a:r>
              <a:rPr lang="en-US" sz="6000" b="1" dirty="0">
                <a:solidFill>
                  <a:schemeClr val="accent1">
                    <a:lumMod val="75000"/>
                  </a:schemeClr>
                </a:solidFill>
                <a:effectLst>
                  <a:outerShdw blurRad="38100" dist="38100" dir="2700000" algn="tl">
                    <a:srgbClr val="000000">
                      <a:alpha val="43137"/>
                    </a:srgbClr>
                  </a:outerShdw>
                </a:effectLst>
              </a:rPr>
              <a:t>Misconception</a:t>
            </a:r>
          </a:p>
        </p:txBody>
      </p:sp>
    </p:spTree>
    <p:extLst>
      <p:ext uri="{BB962C8B-B14F-4D97-AF65-F5344CB8AC3E}">
        <p14:creationId xmlns:p14="http://schemas.microsoft.com/office/powerpoint/2010/main" val="2372186827"/>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ikea.com/us/en/images/products/pugg-wall-clock__13080_PE040801_S4.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0200" y="1554242"/>
            <a:ext cx="5962650" cy="52853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8221982"/>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1905000"/>
            <a:ext cx="9067800" cy="6186309"/>
          </a:xfrm>
          <a:prstGeom prst="rect">
            <a:avLst/>
          </a:prstGeom>
          <a:noFill/>
        </p:spPr>
        <p:txBody>
          <a:bodyPr wrap="square" rtlCol="0">
            <a:spAutoFit/>
          </a:bodyPr>
          <a:lstStyle/>
          <a:p>
            <a:pPr algn="ctr">
              <a:lnSpc>
                <a:spcPct val="150000"/>
              </a:lnSpc>
            </a:pPr>
            <a:r>
              <a:rPr lang="en-US" sz="6600" b="1" i="1" dirty="0" smtClean="0">
                <a:solidFill>
                  <a:srgbClr val="00B0F0"/>
                </a:solidFill>
              </a:rPr>
              <a:t>We </a:t>
            </a:r>
            <a:r>
              <a:rPr lang="en-US" sz="6600" b="1" i="1" dirty="0">
                <a:solidFill>
                  <a:srgbClr val="00B0F0"/>
                </a:solidFill>
              </a:rPr>
              <a:t>can get all our teachers “on board” in one year.</a:t>
            </a:r>
            <a:br>
              <a:rPr lang="en-US" sz="6600" b="1" i="1" dirty="0">
                <a:solidFill>
                  <a:srgbClr val="00B0F0"/>
                </a:solidFill>
              </a:rPr>
            </a:br>
            <a:endParaRPr lang="en-US" sz="6600" b="1" i="1" dirty="0" smtClean="0">
              <a:solidFill>
                <a:srgbClr val="00B0F0"/>
              </a:solidFill>
            </a:endParaRPr>
          </a:p>
        </p:txBody>
      </p:sp>
      <p:sp>
        <p:nvSpPr>
          <p:cNvPr id="3" name="TextBox 2"/>
          <p:cNvSpPr txBox="1"/>
          <p:nvPr/>
        </p:nvSpPr>
        <p:spPr>
          <a:xfrm>
            <a:off x="-76200" y="76200"/>
            <a:ext cx="9144000" cy="1334211"/>
          </a:xfrm>
          <a:prstGeom prst="rect">
            <a:avLst/>
          </a:prstGeom>
          <a:noFill/>
        </p:spPr>
        <p:txBody>
          <a:bodyPr wrap="square" rtlCol="0">
            <a:spAutoFit/>
          </a:bodyPr>
          <a:lstStyle/>
          <a:p>
            <a:pPr algn="ctr">
              <a:lnSpc>
                <a:spcPct val="150000"/>
              </a:lnSpc>
            </a:pPr>
            <a:r>
              <a:rPr lang="en-US" sz="6000" b="1" dirty="0">
                <a:solidFill>
                  <a:schemeClr val="accent1">
                    <a:lumMod val="75000"/>
                  </a:schemeClr>
                </a:solidFill>
                <a:effectLst>
                  <a:outerShdw blurRad="38100" dist="38100" dir="2700000" algn="tl">
                    <a:srgbClr val="000000">
                      <a:alpha val="43137"/>
                    </a:srgbClr>
                  </a:outerShdw>
                </a:effectLst>
              </a:rPr>
              <a:t>Misconception</a:t>
            </a:r>
          </a:p>
        </p:txBody>
      </p:sp>
    </p:spTree>
    <p:extLst>
      <p:ext uri="{BB962C8B-B14F-4D97-AF65-F5344CB8AC3E}">
        <p14:creationId xmlns:p14="http://schemas.microsoft.com/office/powerpoint/2010/main" val="689375356"/>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sp>
        <p:nvSpPr>
          <p:cNvPr id="6" name="Content Placeholder 5"/>
          <p:cNvSpPr>
            <a:spLocks noGrp="1"/>
          </p:cNvSpPr>
          <p:nvPr>
            <p:ph idx="1"/>
          </p:nvPr>
        </p:nvSpPr>
        <p:spPr/>
        <p:txBody>
          <a:bodyPr/>
          <a:lstStyle/>
          <a:p>
            <a:endParaRPr lang="en-US"/>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257800"/>
          </a:xfrm>
          <a:prstGeom prst="rect">
            <a:avLst/>
          </a:prstGeom>
        </p:spPr>
      </p:pic>
    </p:spTree>
    <p:extLst>
      <p:ext uri="{BB962C8B-B14F-4D97-AF65-F5344CB8AC3E}">
        <p14:creationId xmlns:p14="http://schemas.microsoft.com/office/powerpoint/2010/main" val="3664367360"/>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857999"/>
          </a:xfrm>
        </p:spPr>
      </p:pic>
    </p:spTree>
    <p:extLst>
      <p:ext uri="{BB962C8B-B14F-4D97-AF65-F5344CB8AC3E}">
        <p14:creationId xmlns:p14="http://schemas.microsoft.com/office/powerpoint/2010/main" val="156151662"/>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600200"/>
            <a:ext cx="8763000" cy="4678362"/>
          </a:xfrm>
        </p:spPr>
        <p:txBody>
          <a:bodyPr>
            <a:normAutofit fontScale="90000"/>
          </a:bodyPr>
          <a:lstStyle/>
          <a:p>
            <a:pPr algn="ctr">
              <a:lnSpc>
                <a:spcPct val="150000"/>
              </a:lnSpc>
            </a:pPr>
            <a:r>
              <a:rPr lang="en-US" dirty="0"/>
              <a:t/>
            </a:r>
            <a:br>
              <a:rPr lang="en-US" dirty="0"/>
            </a:br>
            <a:r>
              <a:rPr lang="en-US" sz="6700" b="1" dirty="0" smtClean="0">
                <a:solidFill>
                  <a:srgbClr val="00B050"/>
                </a:solidFill>
              </a:rPr>
              <a:t>“</a:t>
            </a:r>
            <a:r>
              <a:rPr lang="en-US" sz="6700" b="1" i="1" dirty="0">
                <a:solidFill>
                  <a:srgbClr val="00B050"/>
                </a:solidFill>
              </a:rPr>
              <a:t>Our kids can’t do that.”</a:t>
            </a:r>
            <a:br>
              <a:rPr lang="en-US" sz="6700" b="1" i="1" dirty="0">
                <a:solidFill>
                  <a:srgbClr val="00B050"/>
                </a:solidFill>
              </a:rPr>
            </a:br>
            <a:r>
              <a:rPr lang="en-US" sz="6700" b="1" i="1" dirty="0" smtClean="0">
                <a:solidFill>
                  <a:srgbClr val="00B050"/>
                </a:solidFill>
              </a:rPr>
              <a:t>“My </a:t>
            </a:r>
            <a:r>
              <a:rPr lang="en-US" sz="6700" b="1" i="1" dirty="0">
                <a:solidFill>
                  <a:srgbClr val="00B050"/>
                </a:solidFill>
              </a:rPr>
              <a:t>teachers can’t do this</a:t>
            </a:r>
            <a:r>
              <a:rPr lang="en-US" sz="6700" b="1" i="1" dirty="0" smtClean="0">
                <a:solidFill>
                  <a:srgbClr val="00B050"/>
                </a:solidFill>
              </a:rPr>
              <a:t>.” </a:t>
            </a:r>
            <a:endParaRPr lang="en-US" sz="6700" b="1" i="1" dirty="0">
              <a:solidFill>
                <a:srgbClr val="00B050"/>
              </a:solidFill>
            </a:endParaRPr>
          </a:p>
        </p:txBody>
      </p:sp>
      <p:sp>
        <p:nvSpPr>
          <p:cNvPr id="3" name="TextBox 2"/>
          <p:cNvSpPr txBox="1"/>
          <p:nvPr/>
        </p:nvSpPr>
        <p:spPr>
          <a:xfrm>
            <a:off x="-76200" y="76200"/>
            <a:ext cx="9144000" cy="1334211"/>
          </a:xfrm>
          <a:prstGeom prst="rect">
            <a:avLst/>
          </a:prstGeom>
          <a:noFill/>
        </p:spPr>
        <p:txBody>
          <a:bodyPr wrap="square" rtlCol="0">
            <a:spAutoFit/>
          </a:bodyPr>
          <a:lstStyle/>
          <a:p>
            <a:pPr algn="ctr">
              <a:lnSpc>
                <a:spcPct val="150000"/>
              </a:lnSpc>
            </a:pPr>
            <a:r>
              <a:rPr lang="en-US" sz="6000" b="1" dirty="0">
                <a:solidFill>
                  <a:schemeClr val="accent1">
                    <a:lumMod val="75000"/>
                  </a:schemeClr>
                </a:solidFill>
                <a:effectLst>
                  <a:outerShdw blurRad="38100" dist="38100" dir="2700000" algn="tl">
                    <a:srgbClr val="000000">
                      <a:alpha val="43137"/>
                    </a:srgbClr>
                  </a:outerShdw>
                </a:effectLst>
              </a:rPr>
              <a:t>Misconception</a:t>
            </a:r>
          </a:p>
        </p:txBody>
      </p:sp>
    </p:spTree>
    <p:extLst>
      <p:ext uri="{BB962C8B-B14F-4D97-AF65-F5344CB8AC3E}">
        <p14:creationId xmlns:p14="http://schemas.microsoft.com/office/powerpoint/2010/main" val="3627874296"/>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6200" y="0"/>
            <a:ext cx="9882644" cy="6858000"/>
          </a:xfrm>
        </p:spPr>
      </p:pic>
    </p:spTree>
    <p:extLst>
      <p:ext uri="{BB962C8B-B14F-4D97-AF65-F5344CB8AC3E}">
        <p14:creationId xmlns:p14="http://schemas.microsoft.com/office/powerpoint/2010/main" val="4284919607"/>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sp>
        <p:nvSpPr>
          <p:cNvPr id="6" name="Content Placeholder 5"/>
          <p:cNvSpPr>
            <a:spLocks noGrp="1"/>
          </p:cNvSpPr>
          <p:nvPr>
            <p:ph idx="1"/>
          </p:nvPr>
        </p:nvSpPr>
        <p:spPr/>
        <p:txBody>
          <a:bodyPr/>
          <a:lstStyle/>
          <a:p>
            <a:endParaRPr lang="en-US"/>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r="1954"/>
          <a:stretch/>
        </p:blipFill>
        <p:spPr>
          <a:xfrm>
            <a:off x="-1" y="0"/>
            <a:ext cx="9144001" cy="6858000"/>
          </a:xfrm>
          <a:prstGeom prst="rect">
            <a:avLst/>
          </a:prstGeom>
        </p:spPr>
      </p:pic>
    </p:spTree>
    <p:extLst>
      <p:ext uri="{BB962C8B-B14F-4D97-AF65-F5344CB8AC3E}">
        <p14:creationId xmlns:p14="http://schemas.microsoft.com/office/powerpoint/2010/main" val="2012263336"/>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629399"/>
          </a:xfrm>
          <a:prstGeom prst="rect">
            <a:avLst/>
          </a:prstGeom>
        </p:spPr>
      </p:pic>
    </p:spTree>
    <p:extLst>
      <p:ext uri="{BB962C8B-B14F-4D97-AF65-F5344CB8AC3E}">
        <p14:creationId xmlns:p14="http://schemas.microsoft.com/office/powerpoint/2010/main" val="1122522669"/>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4762" t="-2" b="20048"/>
          <a:stretch/>
        </p:blipFill>
        <p:spPr>
          <a:xfrm>
            <a:off x="-1" y="0"/>
            <a:ext cx="9144001" cy="6865078"/>
          </a:xfrm>
          <a:prstGeom prst="rect">
            <a:avLst/>
          </a:prstGeom>
        </p:spPr>
      </p:pic>
    </p:spTree>
    <p:extLst>
      <p:ext uri="{BB962C8B-B14F-4D97-AF65-F5344CB8AC3E}">
        <p14:creationId xmlns:p14="http://schemas.microsoft.com/office/powerpoint/2010/main" val="2029197886"/>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r="1112"/>
          <a:stretch/>
        </p:blipFill>
        <p:spPr>
          <a:xfrm>
            <a:off x="1" y="0"/>
            <a:ext cx="9144000" cy="6858000"/>
          </a:xfrm>
          <a:prstGeom prst="rect">
            <a:avLst/>
          </a:prstGeom>
        </p:spPr>
      </p:pic>
    </p:spTree>
    <p:extLst>
      <p:ext uri="{BB962C8B-B14F-4D97-AF65-F5344CB8AC3E}">
        <p14:creationId xmlns:p14="http://schemas.microsoft.com/office/powerpoint/2010/main" val="3005300172"/>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19148" r="35769"/>
          <a:stretch/>
        </p:blipFill>
        <p:spPr>
          <a:xfrm>
            <a:off x="0" y="0"/>
            <a:ext cx="9199180" cy="6874919"/>
          </a:xfrm>
          <a:prstGeom prst="rect">
            <a:avLst/>
          </a:prstGeom>
        </p:spPr>
      </p:pic>
    </p:spTree>
    <p:extLst>
      <p:ext uri="{BB962C8B-B14F-4D97-AF65-F5344CB8AC3E}">
        <p14:creationId xmlns:p14="http://schemas.microsoft.com/office/powerpoint/2010/main" val="1199536505"/>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a:xfrm>
            <a:off x="381000" y="1676401"/>
            <a:ext cx="8229600" cy="4800600"/>
          </a:xfrm>
        </p:spPr>
        <p:txBody>
          <a:bodyPr>
            <a:noAutofit/>
          </a:bodyPr>
          <a:lstStyle/>
          <a:p>
            <a:pPr marL="0" indent="0">
              <a:buNone/>
            </a:pPr>
            <a:r>
              <a:rPr lang="en-US" sz="4000" dirty="0"/>
              <a:t>Applying it to the known solutions describing the hydrodynamic regime in </a:t>
            </a:r>
            <a:r>
              <a:rPr lang="en-US" sz="4000" dirty="0" err="1"/>
              <a:t>AdS</a:t>
            </a:r>
            <a:r>
              <a:rPr lang="en-US" sz="4000" dirty="0"/>
              <a:t>/CFT, we derive the hydrodynamic stress tensor of asymptotically flat black </a:t>
            </a:r>
            <a:r>
              <a:rPr lang="en-US" sz="4000" dirty="0" err="1"/>
              <a:t>branes</a:t>
            </a:r>
            <a:r>
              <a:rPr lang="en-US" sz="4000" dirty="0"/>
              <a:t> to second order, which is constrained by the parent conformal symmetry. </a:t>
            </a:r>
          </a:p>
        </p:txBody>
      </p:sp>
      <p:graphicFrame>
        <p:nvGraphicFramePr>
          <p:cNvPr id="7" name="Table 6"/>
          <p:cNvGraphicFramePr>
            <a:graphicFrameLocks noGrp="1"/>
          </p:cNvGraphicFramePr>
          <p:nvPr>
            <p:extLst>
              <p:ext uri="{D42A27DB-BD31-4B8C-83A1-F6EECF244321}">
                <p14:modId xmlns:p14="http://schemas.microsoft.com/office/powerpoint/2010/main" val="1725966181"/>
              </p:ext>
            </p:extLst>
          </p:nvPr>
        </p:nvGraphicFramePr>
        <p:xfrm>
          <a:off x="1447800" y="0"/>
          <a:ext cx="5811389" cy="1310366"/>
        </p:xfrm>
        <a:graphic>
          <a:graphicData uri="http://schemas.openxmlformats.org/drawingml/2006/table">
            <a:tbl>
              <a:tblPr firstRow="1" bandRow="1">
                <a:tableStyleId>{72833802-FEF1-4C79-8D5D-14CF1EAF98D9}</a:tableStyleId>
              </a:tblPr>
              <a:tblGrid>
                <a:gridCol w="1774003"/>
                <a:gridCol w="2018693"/>
                <a:gridCol w="2018693"/>
              </a:tblGrid>
              <a:tr h="655098">
                <a:tc>
                  <a:txBody>
                    <a:bodyPr/>
                    <a:lstStyle/>
                    <a:p>
                      <a:pPr algn="ctr"/>
                      <a:r>
                        <a:rPr lang="en-US" sz="2400" dirty="0" smtClean="0"/>
                        <a:t>Grade Band</a:t>
                      </a:r>
                      <a:endParaRPr lang="en-US" sz="2400" b="1" dirty="0"/>
                    </a:p>
                  </a:txBody>
                  <a:tcPr marT="45689" marB="45689"/>
                </a:tc>
                <a:tc>
                  <a:txBody>
                    <a:bodyPr/>
                    <a:lstStyle/>
                    <a:p>
                      <a:pPr algn="ctr"/>
                      <a:r>
                        <a:rPr lang="en-US" sz="2400" dirty="0" err="1" smtClean="0"/>
                        <a:t>Lexile</a:t>
                      </a:r>
                      <a:r>
                        <a:rPr lang="en-US" sz="2400" dirty="0" smtClean="0"/>
                        <a:t> Band</a:t>
                      </a:r>
                      <a:endParaRPr lang="en-US" sz="2400" b="1" dirty="0"/>
                    </a:p>
                  </a:txBody>
                  <a:tcPr marT="45689" marB="45689"/>
                </a:tc>
                <a:tc>
                  <a:txBody>
                    <a:bodyPr/>
                    <a:lstStyle/>
                    <a:p>
                      <a:pPr algn="ctr"/>
                      <a:r>
                        <a:rPr lang="en-US" sz="2400" b="1" dirty="0" smtClean="0"/>
                        <a:t>Passage</a:t>
                      </a:r>
                      <a:endParaRPr lang="en-US" sz="2400" b="1" dirty="0"/>
                    </a:p>
                  </a:txBody>
                  <a:tcPr marT="45689" marB="45689"/>
                </a:tc>
              </a:tr>
              <a:tr h="655268">
                <a:tc>
                  <a:txBody>
                    <a:bodyPr/>
                    <a:lstStyle/>
                    <a:p>
                      <a:pPr algn="ctr"/>
                      <a:r>
                        <a:rPr lang="en-US" sz="3200" dirty="0" smtClean="0">
                          <a:solidFill>
                            <a:schemeClr val="bg1"/>
                          </a:solidFill>
                        </a:rPr>
                        <a:t>12-CCSS</a:t>
                      </a:r>
                      <a:endParaRPr lang="en-US" sz="3200" b="0" dirty="0">
                        <a:solidFill>
                          <a:schemeClr val="bg1"/>
                        </a:solidFill>
                      </a:endParaRPr>
                    </a:p>
                  </a:txBody>
                  <a:tcPr marT="45689" marB="45689"/>
                </a:tc>
                <a:tc>
                  <a:txBody>
                    <a:bodyPr/>
                    <a:lstStyle/>
                    <a:p>
                      <a:pPr algn="ctr"/>
                      <a:r>
                        <a:rPr lang="en-US" sz="3200" dirty="0" smtClean="0">
                          <a:solidFill>
                            <a:schemeClr val="bg1"/>
                          </a:solidFill>
                        </a:rPr>
                        <a:t>1185-1385</a:t>
                      </a:r>
                      <a:endParaRPr lang="en-US" sz="3200" b="0" dirty="0">
                        <a:solidFill>
                          <a:schemeClr val="bg1"/>
                        </a:solidFill>
                      </a:endParaRPr>
                    </a:p>
                  </a:txBody>
                  <a:tcPr marT="45689" marB="45689"/>
                </a:tc>
                <a:tc>
                  <a:txBody>
                    <a:bodyPr/>
                    <a:lstStyle/>
                    <a:p>
                      <a:pPr algn="ctr"/>
                      <a:r>
                        <a:rPr lang="en-US" sz="3200" b="0" dirty="0" smtClean="0">
                          <a:solidFill>
                            <a:schemeClr val="bg1"/>
                          </a:solidFill>
                        </a:rPr>
                        <a:t>1730</a:t>
                      </a:r>
                      <a:endParaRPr lang="en-US" sz="3200" b="0" dirty="0">
                        <a:solidFill>
                          <a:schemeClr val="bg1"/>
                        </a:solidFill>
                      </a:endParaRPr>
                    </a:p>
                  </a:txBody>
                  <a:tcPr marT="45689" marB="45689"/>
                </a:tc>
              </a:tr>
            </a:tbl>
          </a:graphicData>
        </a:graphic>
      </p:graphicFrame>
    </p:spTree>
    <p:extLst>
      <p:ext uri="{BB962C8B-B14F-4D97-AF65-F5344CB8AC3E}">
        <p14:creationId xmlns:p14="http://schemas.microsoft.com/office/powerpoint/2010/main" val="236776585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 y="1676401"/>
            <a:ext cx="8686800" cy="4401205"/>
          </a:xfrm>
          <a:prstGeom prst="rect">
            <a:avLst/>
          </a:prstGeom>
        </p:spPr>
        <p:txBody>
          <a:bodyPr wrap="square">
            <a:spAutoFit/>
          </a:bodyPr>
          <a:lstStyle/>
          <a:p>
            <a:r>
              <a:rPr lang="en-US" sz="4000" dirty="0"/>
              <a:t>Applying it to the known solutions describing the hydrodynamic regime in </a:t>
            </a:r>
            <a:r>
              <a:rPr lang="en-US" sz="4000" dirty="0" err="1"/>
              <a:t>AdS</a:t>
            </a:r>
            <a:r>
              <a:rPr lang="en-US" sz="4000" dirty="0"/>
              <a:t>/CFT, we derive the hydrodynamic stress tensor of asymptotically flat black </a:t>
            </a:r>
            <a:r>
              <a:rPr lang="en-US" sz="4000" dirty="0" err="1"/>
              <a:t>branes</a:t>
            </a:r>
            <a:r>
              <a:rPr lang="en-US" sz="4000" dirty="0"/>
              <a:t> to second order, which is constrained by the parent conformal symmetry. </a:t>
            </a:r>
          </a:p>
        </p:txBody>
      </p:sp>
      <p:sp>
        <p:nvSpPr>
          <p:cNvPr id="3" name="Rectangle 2"/>
          <p:cNvSpPr/>
          <p:nvPr/>
        </p:nvSpPr>
        <p:spPr>
          <a:xfrm>
            <a:off x="426465" y="1524000"/>
            <a:ext cx="8260335" cy="1323439"/>
          </a:xfrm>
          <a:prstGeom prst="rect">
            <a:avLst/>
          </a:prstGeom>
        </p:spPr>
        <p:txBody>
          <a:bodyPr wrap="square">
            <a:spAutoFit/>
          </a:bodyPr>
          <a:lstStyle/>
          <a:p>
            <a:r>
              <a:rPr lang="en-US" sz="4000" dirty="0" smtClean="0"/>
              <a:t> </a:t>
            </a:r>
            <a:endParaRPr lang="en-US" sz="4000" dirty="0"/>
          </a:p>
          <a:p>
            <a:endParaRPr lang="en-US" sz="4000" dirty="0"/>
          </a:p>
        </p:txBody>
      </p:sp>
      <p:sp>
        <p:nvSpPr>
          <p:cNvPr id="2" name="Title 1"/>
          <p:cNvSpPr>
            <a:spLocks noGrp="1"/>
          </p:cNvSpPr>
          <p:nvPr>
            <p:ph type="title"/>
          </p:nvPr>
        </p:nvSpPr>
        <p:spPr>
          <a:xfrm>
            <a:off x="457200" y="152400"/>
            <a:ext cx="8229600" cy="1143000"/>
          </a:xfrm>
          <a:solidFill>
            <a:srgbClr val="FF0000"/>
          </a:solidFill>
        </p:spPr>
        <p:txBody>
          <a:bodyPr/>
          <a:lstStyle/>
          <a:p>
            <a:pPr algn="ctr"/>
            <a:r>
              <a:rPr lang="en-US" dirty="0" smtClean="0"/>
              <a:t>Did you enjoy reading this?</a:t>
            </a:r>
            <a:endParaRPr lang="en-US" dirty="0"/>
          </a:p>
        </p:txBody>
      </p:sp>
      <p:pic>
        <p:nvPicPr>
          <p:cNvPr id="1026" name="Picture 2" descr="C:\Users\kslone\AppData\Local\Microsoft\Windows\Temporary Internet Files\Content.IE5\VDP4N56V\MC900434409[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1464" y="381000"/>
            <a:ext cx="1484477" cy="1392154"/>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kslone\AppData\Local\Microsoft\Windows\Temporary Internet Files\Content.IE5\H79KZPLV\MC900433816[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33253" y="2519138"/>
            <a:ext cx="1510373" cy="151037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kslone\AppData\Local\Microsoft\Windows\Temporary Internet Files\Content.IE5\WW1TTVU1\MC900433824[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42250" y="858868"/>
            <a:ext cx="1828572" cy="182857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kslone\AppData\Local\Microsoft\Windows\Temporary Internet Files\Content.IE5\VDP4N56V\MC900433818[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13308" y="4758430"/>
            <a:ext cx="2057514" cy="2057514"/>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C:\Users\kslone\AppData\Local\Microsoft\Windows\Temporary Internet Files\Content.IE5\H79KZPLV\MC900434407[1].wm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0" y="5257572"/>
            <a:ext cx="1447800" cy="15165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701733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1030"/>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1027"/>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1028"/>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10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4005</TotalTime>
  <Words>1309</Words>
  <Application>Microsoft Macintosh PowerPoint</Application>
  <PresentationFormat>On-screen Show (4:3)</PresentationFormat>
  <Paragraphs>104</Paragraphs>
  <Slides>22</Slides>
  <Notes>14</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Module</vt:lpstr>
      <vt:lpstr>Keeping the Promise through Literacy Leadership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Did you enjoy reading this?</vt:lpstr>
      <vt:lpstr>What tripped you up?</vt:lpstr>
      <vt:lpstr>PowerPoint Presentation</vt:lpstr>
      <vt:lpstr>PowerPoint Presentation</vt:lpstr>
      <vt:lpstr>PowerPoint Presentation</vt:lpstr>
      <vt:lpstr>PowerPoint Presentation</vt:lpstr>
      <vt:lpstr>PowerPoint Presentation</vt:lpstr>
      <vt:lpstr>PowerPoint Presentation</vt:lpstr>
      <vt:lpstr> There’s no time to teach content and literacy.</vt:lpstr>
      <vt:lpstr>PowerPoint Presentation</vt:lpstr>
      <vt:lpstr>PowerPoint Presentation</vt:lpstr>
      <vt:lpstr>PowerPoint Presentation</vt:lpstr>
      <vt:lpstr> “Our kids can’t do that.” “My teachers can’t do this.” </vt:lpstr>
      <vt:lpstr>PowerPoint Presentation</vt:lpstr>
    </vt:vector>
  </TitlesOfParts>
  <Company>Kentucky Department of Education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Slone, Katrina - Office of Next Generation Learners</dc:creator>
  <cp:lastModifiedBy>Kadi Ralston</cp:lastModifiedBy>
  <cp:revision>448</cp:revision>
  <cp:lastPrinted>2013-06-24T12:33:42Z</cp:lastPrinted>
  <dcterms:created xsi:type="dcterms:W3CDTF">2013-05-24T15:06:50Z</dcterms:created>
  <dcterms:modified xsi:type="dcterms:W3CDTF">2013-06-26T17:11:49Z</dcterms:modified>
</cp:coreProperties>
</file>