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handoutMasterIdLst>
    <p:handoutMasterId r:id="rId20"/>
  </p:handoutMasterIdLst>
  <p:sldIdLst>
    <p:sldId id="432" r:id="rId3"/>
    <p:sldId id="475" r:id="rId4"/>
    <p:sldId id="476" r:id="rId5"/>
    <p:sldId id="482" r:id="rId6"/>
    <p:sldId id="439" r:id="rId7"/>
    <p:sldId id="464" r:id="rId8"/>
    <p:sldId id="472" r:id="rId9"/>
    <p:sldId id="473" r:id="rId10"/>
    <p:sldId id="477" r:id="rId11"/>
    <p:sldId id="471" r:id="rId12"/>
    <p:sldId id="474" r:id="rId13"/>
    <p:sldId id="478" r:id="rId14"/>
    <p:sldId id="479" r:id="rId15"/>
    <p:sldId id="484" r:id="rId16"/>
    <p:sldId id="483" r:id="rId17"/>
    <p:sldId id="481" r:id="rId18"/>
  </p:sldIdLst>
  <p:sldSz cx="9144000" cy="6858000" type="screen4x3"/>
  <p:notesSz cx="7010400" cy="92964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216" y="-10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tags" Target="tags/tag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cs typeface="+mn-cs"/>
              </a:defRPr>
            </a:lvl1pPr>
          </a:lstStyle>
          <a:p>
            <a:pPr>
              <a:defRPr/>
            </a:pPr>
            <a:fld id="{C1337D4B-EC20-1543-B25A-BA3B2261D32D}" type="datetimeFigureOut">
              <a:rPr lang="en-US"/>
              <a:pPr>
                <a:defRPr/>
              </a:pPr>
              <a:t>8/22/13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cs typeface="+mn-cs"/>
              </a:defRPr>
            </a:lvl1pPr>
          </a:lstStyle>
          <a:p>
            <a:pPr>
              <a:defRPr/>
            </a:pPr>
            <a:fld id="{32373CC0-5AE6-5642-94E6-3472FE46B00E}" type="slidenum">
              <a:rPr lang="en-US"/>
              <a:pPr>
                <a:defRPr/>
              </a:pPr>
              <a:t>‹#›</a:t>
            </a:fld>
            <a:endParaRPr lang="en-US"/>
          </a:p>
        </p:txBody>
      </p:sp>
    </p:spTree>
    <p:extLst>
      <p:ext uri="{BB962C8B-B14F-4D97-AF65-F5344CB8AC3E}">
        <p14:creationId xmlns:p14="http://schemas.microsoft.com/office/powerpoint/2010/main" val="1919450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cs typeface="+mn-cs"/>
              </a:defRPr>
            </a:lvl1pPr>
          </a:lstStyle>
          <a:p>
            <a:pPr>
              <a:defRPr/>
            </a:pPr>
            <a:fld id="{76800404-387D-7641-BD8F-951B54F9E1B1}" type="datetimeFigureOut">
              <a:rPr lang="en-US"/>
              <a:pPr>
                <a:defRPr/>
              </a:pPr>
              <a:t>8/22/13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cs typeface="+mn-cs"/>
              </a:defRPr>
            </a:lvl1pPr>
          </a:lstStyle>
          <a:p>
            <a:pPr>
              <a:defRPr/>
            </a:pPr>
            <a:fld id="{72E909C1-DB23-1C43-9598-4A29E5B092E3}" type="slidenum">
              <a:rPr lang="en-US"/>
              <a:pPr>
                <a:defRPr/>
              </a:pPr>
              <a:t>‹#›</a:t>
            </a:fld>
            <a:endParaRPr lang="en-US"/>
          </a:p>
        </p:txBody>
      </p:sp>
    </p:spTree>
    <p:extLst>
      <p:ext uri="{BB962C8B-B14F-4D97-AF65-F5344CB8AC3E}">
        <p14:creationId xmlns:p14="http://schemas.microsoft.com/office/powerpoint/2010/main" val="4247256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Revise title slide to add in MI STEM Partnership logo?  Use these logos as the common slide template?</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993E10-8048-3449-B03D-DA04A1AE5E63}"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Some of these notes are slightly repetitive from before, I cleaned up some of it, but have left the rest, feel free to edit.</a:t>
            </a:r>
          </a:p>
          <a:p>
            <a:pPr eaLnBrk="1" hangingPunct="1">
              <a:spcBef>
                <a:spcPct val="0"/>
              </a:spcBef>
            </a:pPr>
            <a:endParaRPr lang="en-US">
              <a:latin typeface="Calibri" charset="0"/>
            </a:endParaRPr>
          </a:p>
          <a:p>
            <a:pPr eaLnBrk="1" hangingPunct="1">
              <a:spcBef>
                <a:spcPct val="0"/>
              </a:spcBef>
            </a:pPr>
            <a:r>
              <a:rPr lang="en-US">
                <a:latin typeface="Calibri" charset="0"/>
              </a:rPr>
              <a:t>. . . science and engineering education should focus on a limited number of disciplinary core ideas and crosscutting concepts, be designed so that students continually build on and revise their knowledge and abilities over multiple years, and support the integration of such knowledge and abilities with the practices needed to engage in scientific inquiry and engineering design (Framework, p. ES 1).</a:t>
            </a:r>
          </a:p>
          <a:p>
            <a:pPr eaLnBrk="1" hangingPunct="1">
              <a:spcBef>
                <a:spcPct val="0"/>
              </a:spcBef>
            </a:pPr>
            <a:endParaRPr lang="en-US">
              <a:latin typeface="Calibri" charset="0"/>
            </a:endParaRPr>
          </a:p>
          <a:p>
            <a:pPr eaLnBrk="1" hangingPunct="1">
              <a:spcBef>
                <a:spcPct val="0"/>
              </a:spcBef>
            </a:pPr>
            <a:r>
              <a:rPr lang="en-US">
                <a:latin typeface="Calibri" charset="0"/>
              </a:rPr>
              <a:t>Thus it [the Framework] describes the major practices, crosscutting concepts, and disciplinary core ideas that all students should be familiar with by the end of high school, and it provides an outline of how these practices, concepts, and ideas should be developed across the grade levels (Framework, p. 1-1) .</a:t>
            </a:r>
          </a:p>
          <a:p>
            <a:pPr eaLnBrk="1" hangingPunct="1">
              <a:spcBef>
                <a:spcPct val="0"/>
              </a:spcBef>
            </a:pPr>
            <a:endParaRPr lang="en-US">
              <a:latin typeface="Calibri" charset="0"/>
            </a:endParaRPr>
          </a:p>
          <a:p>
            <a:pPr eaLnBrk="1" hangingPunct="1">
              <a:spcBef>
                <a:spcPct val="0"/>
              </a:spcBef>
            </a:pPr>
            <a:r>
              <a:rPr lang="en-US">
                <a:latin typeface="Calibri" charset="0"/>
              </a:rPr>
              <a:t>By the end of the 12th grade, students should have gained sufficient knowledge of the practices, crosscutting concepts, and core ideas of science and engineering to engage in public discussions on science-related issues, to be critical consumers of scientific information related to their everyday lives, and to continue to learn about science throughout their lives. They should come to appreciate that science and the current scientific understanding of the world are the result of many hundreds of years of creative human endeavor. It is especially important to note that the above goals are for all students, not just those who pursue careers in science, engineering, or technology or those who continue on to higher education (Framework, p. 1-2).</a:t>
            </a:r>
          </a:p>
          <a:p>
            <a:pPr eaLnBrk="1" hangingPunct="1">
              <a:spcBef>
                <a:spcPct val="0"/>
              </a:spcBef>
            </a:pPr>
            <a:endParaRPr lang="en-US">
              <a:latin typeface="Calibri" charset="0"/>
            </a:endParaRPr>
          </a:p>
          <a:p>
            <a:pPr eaLnBrk="1" hangingPunct="1">
              <a:spcBef>
                <a:spcPct val="0"/>
              </a:spcBef>
            </a:pPr>
            <a:r>
              <a:rPr lang="en-US">
                <a:latin typeface="Calibri" charset="0"/>
              </a:rPr>
              <a:t>Students actively engage in scientific and engineering practices in order to deepen their understanding of crosscutting concepts and disciplinary core ideas (Framework, p. 9-1).</a:t>
            </a:r>
          </a:p>
          <a:p>
            <a:pPr eaLnBrk="1" hangingPunct="1">
              <a:spcBef>
                <a:spcPct val="0"/>
              </a:spcBef>
            </a:pPr>
            <a:endParaRPr lang="en-US">
              <a:latin typeface="Calibri" charset="0"/>
            </a:endParaRPr>
          </a:p>
          <a:p>
            <a:pPr eaLnBrk="1" hangingPunct="1">
              <a:spcBef>
                <a:spcPct val="0"/>
              </a:spcBef>
            </a:pPr>
            <a:r>
              <a:rPr lang="en-US">
                <a:latin typeface="Calibri" charset="0"/>
              </a:rPr>
              <a:t>In order to achieve the vision embodied in the framework and to best support students</a:t>
            </a:r>
            <a:r>
              <a:rPr lang="ja-JP" altLang="en-US">
                <a:latin typeface="Calibri" charset="0"/>
              </a:rPr>
              <a:t>’</a:t>
            </a:r>
            <a:r>
              <a:rPr lang="en-US" altLang="ja-JP">
                <a:latin typeface="Calibri" charset="0"/>
              </a:rPr>
              <a:t> learning, all three dimensions need to be integrated into the system of standards, curriculum, instruction, and assessment (Framework, p. 9-1).</a:t>
            </a:r>
          </a:p>
          <a:p>
            <a:pPr eaLnBrk="1" hangingPunct="1">
              <a:spcBef>
                <a:spcPct val="0"/>
              </a:spcBef>
            </a:pPr>
            <a:endParaRPr lang="en-US">
              <a:latin typeface="Calibri" charset="0"/>
            </a:endParaRPr>
          </a:p>
          <a:p>
            <a:pPr eaLnBrk="1" hangingPunct="1">
              <a:spcBef>
                <a:spcPct val="0"/>
              </a:spcBef>
            </a:pPr>
            <a:r>
              <a:rPr lang="en-US">
                <a:latin typeface="Calibri" charset="0"/>
              </a:rPr>
              <a:t>Furthermore, crosscutting concepts have value because they provide students with connections and intellectual tools that are related across the differing areas of disciplinary content and can enrich their application of practices and their understanding of core ideas (Framework, p. 9-1).</a:t>
            </a:r>
          </a:p>
          <a:p>
            <a:pPr eaLnBrk="1" hangingPunct="1">
              <a:spcBef>
                <a:spcPct val="0"/>
              </a:spcBef>
            </a:pPr>
            <a:r>
              <a:rPr lang="en-US">
                <a:latin typeface="Calibri" charset="0"/>
              </a:rPr>
              <a:t>Thus standards and performance expectations must be designed to gather evidence of students</a:t>
            </a:r>
            <a:r>
              <a:rPr lang="ja-JP" altLang="en-US">
                <a:latin typeface="Calibri" charset="0"/>
              </a:rPr>
              <a:t>’</a:t>
            </a:r>
            <a:r>
              <a:rPr lang="en-US" altLang="ja-JP">
                <a:latin typeface="Calibri" charset="0"/>
              </a:rPr>
              <a:t> ability to apply the practices and their understanding of the crosscutting concepts in the contexts of specific applications in multiple disciplinary areas (Framework, p. 9-1 &amp; 2).</a:t>
            </a:r>
          </a:p>
          <a:p>
            <a:pPr eaLnBrk="1" hangingPunct="1">
              <a:spcBef>
                <a:spcPct val="0"/>
              </a:spcBef>
            </a:pPr>
            <a:endParaRPr lang="en-US">
              <a:latin typeface="Calibri" charset="0"/>
            </a:endParaRPr>
          </a:p>
          <a:p>
            <a:pPr eaLnBrk="1" hangingPunct="1">
              <a:spcBef>
                <a:spcPct val="0"/>
              </a:spcBef>
            </a:pPr>
            <a:r>
              <a:rPr lang="en-US">
                <a:latin typeface="Calibri" charset="0"/>
              </a:rPr>
              <a:t>When standards are developed that are based on the framework, they will need to include performance expectations that cover all of the disciplinary core ideas, integrate practices, and link to crosscutting concepts when appropriate (Framework, p. 9-3).</a:t>
            </a:r>
          </a:p>
          <a:p>
            <a:pPr eaLnBrk="1" hangingPunct="1">
              <a:spcBef>
                <a:spcPct val="0"/>
              </a:spcBef>
            </a:pPr>
            <a:endParaRPr lang="en-US">
              <a:latin typeface="Calibri" charset="0"/>
            </a:endParaRPr>
          </a:p>
          <a:p>
            <a:pPr eaLnBrk="1" hangingPunct="1">
              <a:spcBef>
                <a:spcPct val="0"/>
              </a:spcBef>
            </a:pPr>
            <a:r>
              <a:rPr lang="en-US">
                <a:latin typeface="Calibri" charset="0"/>
              </a:rPr>
              <a:t>In sum, teachers at all levels must understand the scientific and engineering practices crosscutting concepts, and disciplinary core ideas ; how students learn them; and the range of instructional strategies that can support their learning. Furthermore, teachers need to learn how to use student-developed models, classroom discourse, and other formative assessment approaches to gauge student thinking and design further instruction based on it (Framework, p. 10-10).</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C644E7-4009-EA43-B673-034AA7AAE608}"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Probability</a:t>
            </a:r>
            <a:r>
              <a:rPr lang="en-US" baseline="0" dirty="0" smtClean="0"/>
              <a:t> (they actually do that)=1/#of times (they say we do that)</a:t>
            </a:r>
            <a:endParaRPr lang="en-US" dirty="0"/>
          </a:p>
        </p:txBody>
      </p:sp>
      <p:sp>
        <p:nvSpPr>
          <p:cNvPr id="4" name="Slide Number Placeholder 3"/>
          <p:cNvSpPr>
            <a:spLocks noGrp="1"/>
          </p:cNvSpPr>
          <p:nvPr>
            <p:ph type="sldNum" sz="quarter" idx="10"/>
          </p:nvPr>
        </p:nvSpPr>
        <p:spPr/>
        <p:txBody>
          <a:bodyPr/>
          <a:lstStyle/>
          <a:p>
            <a:pPr>
              <a:defRPr/>
            </a:pPr>
            <a:fld id="{72E909C1-DB23-1C43-9598-4A29E5B092E3}" type="slidenum">
              <a:rPr lang="en-US" smtClean="0"/>
              <a:pPr>
                <a:defRPr/>
              </a:pPr>
              <a:t>14</a:t>
            </a:fld>
            <a:endParaRPr lang="en-US"/>
          </a:p>
        </p:txBody>
      </p:sp>
    </p:spTree>
    <p:extLst>
      <p:ext uri="{BB962C8B-B14F-4D97-AF65-F5344CB8AC3E}">
        <p14:creationId xmlns:p14="http://schemas.microsoft.com/office/powerpoint/2010/main" val="50644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what people know about NGSS</a:t>
            </a:r>
            <a:r>
              <a:rPr lang="en-US" baseline="0" dirty="0" smtClean="0"/>
              <a:t> and what really IS and what they’ll KNOW after they’ve been exposed to </a:t>
            </a:r>
            <a:r>
              <a:rPr lang="en-US" baseline="0" smtClean="0"/>
              <a:t>the standards.</a:t>
            </a:r>
            <a:endParaRPr lang="en-US"/>
          </a:p>
        </p:txBody>
      </p:sp>
      <p:sp>
        <p:nvSpPr>
          <p:cNvPr id="4" name="Slide Number Placeholder 3"/>
          <p:cNvSpPr>
            <a:spLocks noGrp="1"/>
          </p:cNvSpPr>
          <p:nvPr>
            <p:ph type="sldNum" sz="quarter" idx="10"/>
          </p:nvPr>
        </p:nvSpPr>
        <p:spPr/>
        <p:txBody>
          <a:bodyPr/>
          <a:lstStyle/>
          <a:p>
            <a:pPr>
              <a:defRPr/>
            </a:pPr>
            <a:fld id="{72E909C1-DB23-1C43-9598-4A29E5B092E3}" type="slidenum">
              <a:rPr lang="en-US" smtClean="0"/>
              <a:pPr>
                <a:defRPr/>
              </a:pPr>
              <a:t>16</a:t>
            </a:fld>
            <a:endParaRPr lang="en-US"/>
          </a:p>
        </p:txBody>
      </p:sp>
    </p:spTree>
    <p:extLst>
      <p:ext uri="{BB962C8B-B14F-4D97-AF65-F5344CB8AC3E}">
        <p14:creationId xmlns:p14="http://schemas.microsoft.com/office/powerpoint/2010/main" val="342185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418739-FDFF-8745-9E86-0498B11136D7}" type="datetimeFigureOut">
              <a:rPr lang="en-US"/>
              <a:pPr>
                <a:defRPr/>
              </a:pPr>
              <a:t>8/22/13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F8A3B1-F303-794D-9FD8-65F8622FFBD6}" type="slidenum">
              <a:rPr lang="en-US"/>
              <a:pPr>
                <a:defRPr/>
              </a:pPr>
              <a:t>‹#›</a:t>
            </a:fld>
            <a:endParaRPr lang="en-US"/>
          </a:p>
        </p:txBody>
      </p:sp>
    </p:spTree>
    <p:extLst>
      <p:ext uri="{BB962C8B-B14F-4D97-AF65-F5344CB8AC3E}">
        <p14:creationId xmlns:p14="http://schemas.microsoft.com/office/powerpoint/2010/main" val="348448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245FA7-DAE1-B048-925C-269FF6C2B7EA}" type="datetimeFigureOut">
              <a:rPr lang="en-US"/>
              <a:pPr>
                <a:defRPr/>
              </a:pPr>
              <a:t>8/22/13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CED9A5-BA68-3F4E-94D7-5DA446379B40}" type="slidenum">
              <a:rPr lang="en-US"/>
              <a:pPr>
                <a:defRPr/>
              </a:pPr>
              <a:t>‹#›</a:t>
            </a:fld>
            <a:endParaRPr lang="en-US"/>
          </a:p>
        </p:txBody>
      </p:sp>
    </p:spTree>
    <p:extLst>
      <p:ext uri="{BB962C8B-B14F-4D97-AF65-F5344CB8AC3E}">
        <p14:creationId xmlns:p14="http://schemas.microsoft.com/office/powerpoint/2010/main" val="4875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3D5E91-E136-4A41-955A-17DFC9EEB893}" type="datetimeFigureOut">
              <a:rPr lang="en-US"/>
              <a:pPr>
                <a:defRPr/>
              </a:pPr>
              <a:t>8/22/13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9679D3-7C89-3448-AFF6-A44D1BAF036D}" type="slidenum">
              <a:rPr lang="en-US"/>
              <a:pPr>
                <a:defRPr/>
              </a:pPr>
              <a:t>‹#›</a:t>
            </a:fld>
            <a:endParaRPr lang="en-US"/>
          </a:p>
        </p:txBody>
      </p:sp>
    </p:spTree>
    <p:extLst>
      <p:ext uri="{BB962C8B-B14F-4D97-AF65-F5344CB8AC3E}">
        <p14:creationId xmlns:p14="http://schemas.microsoft.com/office/powerpoint/2010/main" val="17945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 y="71438"/>
            <a:ext cx="72009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F14938FB-A22A-EC40-84BA-D9D569FA0E7C}" type="datetime1">
              <a:rPr lang="en-US"/>
              <a:pPr>
                <a:defRPr/>
              </a:pPr>
              <a:t>8/22/13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Tree>
    <p:extLst>
      <p:ext uri="{BB962C8B-B14F-4D97-AF65-F5344CB8AC3E}">
        <p14:creationId xmlns:p14="http://schemas.microsoft.com/office/powerpoint/2010/main" val="184179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32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8686800" y="6492875"/>
            <a:ext cx="457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mn-cs"/>
              </a:defRPr>
            </a:lvl1pPr>
          </a:lstStyle>
          <a:p>
            <a:pPr>
              <a:defRPr/>
            </a:pPr>
            <a:fld id="{D97D183A-1456-E245-866B-ABCCD2FAB66E}" type="slidenum">
              <a:rPr lang="en-US"/>
              <a:pPr>
                <a:defRPr/>
              </a:pPr>
              <a:t>‹#›</a:t>
            </a:fld>
            <a:endParaRPr lang="en-US"/>
          </a:p>
        </p:txBody>
      </p:sp>
    </p:spTree>
    <p:extLst>
      <p:ext uri="{BB962C8B-B14F-4D97-AF65-F5344CB8AC3E}">
        <p14:creationId xmlns:p14="http://schemas.microsoft.com/office/powerpoint/2010/main" val="137956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EBB1ED-2C2C-7E44-BCA4-85BDBA5EFAE0}" type="datetimeFigureOut">
              <a:rPr lang="en-US"/>
              <a:pPr>
                <a:defRPr/>
              </a:pPr>
              <a:t>8/22/13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3D88A-1EA8-FC4B-991A-81E618A6F0CF}" type="slidenum">
              <a:rPr lang="en-US"/>
              <a:pPr>
                <a:defRPr/>
              </a:pPr>
              <a:t>‹#›</a:t>
            </a:fld>
            <a:endParaRPr lang="en-US"/>
          </a:p>
        </p:txBody>
      </p:sp>
    </p:spTree>
    <p:extLst>
      <p:ext uri="{BB962C8B-B14F-4D97-AF65-F5344CB8AC3E}">
        <p14:creationId xmlns:p14="http://schemas.microsoft.com/office/powerpoint/2010/main" val="379883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D9EC5C-50DA-1B41-B82C-3BB8EE006BCF}" type="datetimeFigureOut">
              <a:rPr lang="en-US"/>
              <a:pPr>
                <a:defRPr/>
              </a:pPr>
              <a:t>8/22/13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E830F4-A630-2647-BF9D-96E28AB8CD80}" type="slidenum">
              <a:rPr lang="en-US"/>
              <a:pPr>
                <a:defRPr/>
              </a:pPr>
              <a:t>‹#›</a:t>
            </a:fld>
            <a:endParaRPr lang="en-US"/>
          </a:p>
        </p:txBody>
      </p:sp>
    </p:spTree>
    <p:extLst>
      <p:ext uri="{BB962C8B-B14F-4D97-AF65-F5344CB8AC3E}">
        <p14:creationId xmlns:p14="http://schemas.microsoft.com/office/powerpoint/2010/main" val="315615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ABF482-E44F-3848-86D3-302600619E9B}" type="datetimeFigureOut">
              <a:rPr lang="en-US"/>
              <a:pPr>
                <a:defRPr/>
              </a:pPr>
              <a:t>8/22/13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3A0770-13F6-6949-BC04-8044E63A41C6}" type="slidenum">
              <a:rPr lang="en-US"/>
              <a:pPr>
                <a:defRPr/>
              </a:pPr>
              <a:t>‹#›</a:t>
            </a:fld>
            <a:endParaRPr lang="en-US"/>
          </a:p>
        </p:txBody>
      </p:sp>
    </p:spTree>
    <p:extLst>
      <p:ext uri="{BB962C8B-B14F-4D97-AF65-F5344CB8AC3E}">
        <p14:creationId xmlns:p14="http://schemas.microsoft.com/office/powerpoint/2010/main" val="300401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5B3F2B-2916-604B-A4B5-5A0F409ED97E}" type="datetimeFigureOut">
              <a:rPr lang="en-US"/>
              <a:pPr>
                <a:defRPr/>
              </a:pPr>
              <a:t>8/22/13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EE44C5-F9ED-EF43-8DBD-3F3E62A5EA85}" type="slidenum">
              <a:rPr lang="en-US"/>
              <a:pPr>
                <a:defRPr/>
              </a:pPr>
              <a:t>‹#›</a:t>
            </a:fld>
            <a:endParaRPr lang="en-US"/>
          </a:p>
        </p:txBody>
      </p:sp>
    </p:spTree>
    <p:extLst>
      <p:ext uri="{BB962C8B-B14F-4D97-AF65-F5344CB8AC3E}">
        <p14:creationId xmlns:p14="http://schemas.microsoft.com/office/powerpoint/2010/main" val="314023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B313E7-62E9-F548-BE76-C2B04088F094}" type="datetimeFigureOut">
              <a:rPr lang="en-US"/>
              <a:pPr>
                <a:defRPr/>
              </a:pPr>
              <a:t>8/22/13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DD92CB-3E94-3649-BF8D-03DE14183608}" type="slidenum">
              <a:rPr lang="en-US"/>
              <a:pPr>
                <a:defRPr/>
              </a:pPr>
              <a:t>‹#›</a:t>
            </a:fld>
            <a:endParaRPr lang="en-US"/>
          </a:p>
        </p:txBody>
      </p:sp>
    </p:spTree>
    <p:extLst>
      <p:ext uri="{BB962C8B-B14F-4D97-AF65-F5344CB8AC3E}">
        <p14:creationId xmlns:p14="http://schemas.microsoft.com/office/powerpoint/2010/main" val="412805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6CB691-FDC8-6645-8EDA-3D4F4943BC7F}" type="datetimeFigureOut">
              <a:rPr lang="en-US"/>
              <a:pPr>
                <a:defRPr/>
              </a:pPr>
              <a:t>8/22/13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75DF97-27BA-2344-9CD3-CCB8464DD5B4}" type="slidenum">
              <a:rPr lang="en-US"/>
              <a:pPr>
                <a:defRPr/>
              </a:pPr>
              <a:t>‹#›</a:t>
            </a:fld>
            <a:endParaRPr lang="en-US"/>
          </a:p>
        </p:txBody>
      </p:sp>
    </p:spTree>
    <p:extLst>
      <p:ext uri="{BB962C8B-B14F-4D97-AF65-F5344CB8AC3E}">
        <p14:creationId xmlns:p14="http://schemas.microsoft.com/office/powerpoint/2010/main" val="361720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56337D-8303-1D4A-BED2-DEE74B57187C}" type="datetimeFigureOut">
              <a:rPr lang="en-US"/>
              <a:pPr>
                <a:defRPr/>
              </a:pPr>
              <a:t>8/22/13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744662-197F-264A-8A8C-15D3E98F615D}" type="slidenum">
              <a:rPr lang="en-US"/>
              <a:pPr>
                <a:defRPr/>
              </a:pPr>
              <a:t>‹#›</a:t>
            </a:fld>
            <a:endParaRPr lang="en-US"/>
          </a:p>
        </p:txBody>
      </p:sp>
    </p:spTree>
    <p:extLst>
      <p:ext uri="{BB962C8B-B14F-4D97-AF65-F5344CB8AC3E}">
        <p14:creationId xmlns:p14="http://schemas.microsoft.com/office/powerpoint/2010/main" val="408164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61B176-E1A8-8747-A730-2372C91B766F}" type="datetimeFigureOut">
              <a:rPr lang="en-US"/>
              <a:pPr>
                <a:defRPr/>
              </a:pPr>
              <a:t>8/22/13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4AA398-3042-1C45-955B-E330DE7F7BA3}" type="slidenum">
              <a:rPr lang="en-US"/>
              <a:pPr>
                <a:defRPr/>
              </a:pPr>
              <a:t>‹#›</a:t>
            </a:fld>
            <a:endParaRPr lang="en-US"/>
          </a:p>
        </p:txBody>
      </p:sp>
    </p:spTree>
    <p:extLst>
      <p:ext uri="{BB962C8B-B14F-4D97-AF65-F5344CB8AC3E}">
        <p14:creationId xmlns:p14="http://schemas.microsoft.com/office/powerpoint/2010/main" val="18123982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a:defRPr/>
            </a:pPr>
            <a:fld id="{CD7F244A-18D6-A842-BD3F-849F770F9E7A}" type="datetimeFigureOut">
              <a:rPr lang="en-US"/>
              <a:pPr>
                <a:defRPr/>
              </a:pPr>
              <a:t>8/22/13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a:defRPr/>
            </a:pPr>
            <a:fld id="{AADCE2DB-7B60-C444-9071-92B49DA72C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143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457200"/>
            <a:ext cx="2724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ChangeArrowheads="1"/>
          </p:cNvSpPr>
          <p:nvPr/>
        </p:nvSpPr>
        <p:spPr bwMode="auto">
          <a:xfrm>
            <a:off x="0" y="2209800"/>
            <a:ext cx="9144000" cy="2133600"/>
          </a:xfrm>
          <a:prstGeom prst="rect">
            <a:avLst/>
          </a:prstGeom>
          <a:gradFill rotWithShape="1">
            <a:gsLst>
              <a:gs pos="0">
                <a:srgbClr val="9ACA3C"/>
              </a:gs>
              <a:gs pos="100000">
                <a:srgbClr val="EBF4D8"/>
              </a:gs>
            </a:gsLst>
            <a:lin ang="18900000" scaled="1"/>
          </a:gradFill>
          <a:ln w="38100">
            <a:solidFill>
              <a:srgbClr val="F57E20"/>
            </a:solidFill>
            <a:miter lim="800000"/>
            <a:headEnd/>
            <a:tailEnd/>
          </a:ln>
        </p:spPr>
        <p:txBody>
          <a:bodyPr/>
          <a:lstStyle/>
          <a:p>
            <a:endParaRPr lang="en-US">
              <a:latin typeface="Calibri" charset="0"/>
            </a:endParaRPr>
          </a:p>
        </p:txBody>
      </p:sp>
    </p:spTree>
  </p:cSld>
  <p:clrMap bg1="dk1" tx1="lt1" bg2="dk2" tx2="lt2" accent1="accent1" accent2="accent2" accent3="accent3" accent4="accent4" accent5="accent5" accent6="accent6" hlink="hlink" folHlink="folHlink"/>
  <p:sldLayoutIdLst>
    <p:sldLayoutId id="2147483796"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youtu.be/GO6B1K1ciB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038600"/>
            <a:ext cx="4572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a:xfrm>
            <a:off x="5257800" y="457200"/>
            <a:ext cx="3352800" cy="3200400"/>
          </a:xfrm>
        </p:spPr>
        <p:txBody>
          <a:bodyPr/>
          <a:lstStyle/>
          <a:p>
            <a:r>
              <a:rPr lang="en-US">
                <a:latin typeface="Calibri" charset="0"/>
              </a:rPr>
              <a:t>Speed bumps on the road to NGSS</a:t>
            </a: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2590800"/>
            <a:ext cx="8229600" cy="1143000"/>
          </a:xfrm>
        </p:spPr>
        <p:txBody>
          <a:bodyPr/>
          <a:lstStyle/>
          <a:p>
            <a:r>
              <a:rPr lang="en-US" sz="6600">
                <a:latin typeface="Calibri" charset="0"/>
              </a:rPr>
              <a:t>Crosswalk?</a:t>
            </a:r>
          </a:p>
        </p:txBody>
      </p:sp>
      <p:grpSp>
        <p:nvGrpSpPr>
          <p:cNvPr id="4" name="Group 4"/>
          <p:cNvGrpSpPr>
            <a:grpSpLocks/>
          </p:cNvGrpSpPr>
          <p:nvPr/>
        </p:nvGrpSpPr>
        <p:grpSpPr bwMode="auto">
          <a:xfrm>
            <a:off x="1676400" y="609600"/>
            <a:ext cx="5715000" cy="5715000"/>
            <a:chOff x="1056" y="384"/>
            <a:chExt cx="3600" cy="3600"/>
          </a:xfrm>
        </p:grpSpPr>
        <p:sp>
          <p:nvSpPr>
            <p:cNvPr id="5" name="Oval 5"/>
            <p:cNvSpPr>
              <a:spLocks noChangeArrowheads="1"/>
            </p:cNvSpPr>
            <p:nvPr/>
          </p:nvSpPr>
          <p:spPr bwMode="auto">
            <a:xfrm>
              <a:off x="1056" y="384"/>
              <a:ext cx="3600" cy="3600"/>
            </a:xfrm>
            <a:prstGeom prst="ellipse">
              <a:avLst/>
            </a:prstGeom>
            <a:noFill/>
            <a:ln w="336550">
              <a:solidFill>
                <a:srgbClr val="FF33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Line 6"/>
            <p:cNvSpPr>
              <a:spLocks noChangeShapeType="1"/>
            </p:cNvSpPr>
            <p:nvPr/>
          </p:nvSpPr>
          <p:spPr bwMode="auto">
            <a:xfrm flipH="1">
              <a:off x="1776" y="960"/>
              <a:ext cx="2256" cy="2592"/>
            </a:xfrm>
            <a:prstGeom prst="line">
              <a:avLst/>
            </a:prstGeom>
            <a:noFill/>
            <a:ln w="317500">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BU00198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8763" y="862013"/>
            <a:ext cx="2255837"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5" descr="aa04453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0"/>
            <a:ext cx="2879725"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AA05384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563" y="1035050"/>
            <a:ext cx="2713037"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BU00198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09800"/>
            <a:ext cx="2255838"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4038600" y="3176588"/>
            <a:ext cx="2362200" cy="762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Left Arrow 10"/>
          <p:cNvSpPr/>
          <p:nvPr/>
        </p:nvSpPr>
        <p:spPr>
          <a:xfrm>
            <a:off x="2743200" y="1014413"/>
            <a:ext cx="2209800" cy="6096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3" name="TextBox 11"/>
          <p:cNvSpPr txBox="1">
            <a:spLocks noChangeArrowheads="1"/>
          </p:cNvSpPr>
          <p:nvPr/>
        </p:nvSpPr>
        <p:spPr bwMode="auto">
          <a:xfrm>
            <a:off x="2667000" y="49022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Avoid the folder swap</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sz="5400" dirty="0" smtClean="0"/>
              <a:t>“The new standards don’t really impact me very much because I teach high school but I don’t teach biology”</a:t>
            </a:r>
            <a:endParaRPr lang="en-US" sz="5400" dirty="0"/>
          </a:p>
        </p:txBody>
      </p:sp>
      <p:sp>
        <p:nvSpPr>
          <p:cNvPr id="4" name="Rectangle 3"/>
          <p:cNvSpPr/>
          <p:nvPr/>
        </p:nvSpPr>
        <p:spPr>
          <a:xfrm>
            <a:off x="5105400" y="2743200"/>
            <a:ext cx="3200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791200" y="3581400"/>
            <a:ext cx="2057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60333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nebular theory of curriculum accretion in action</a:t>
            </a:r>
            <a:endParaRPr lang="en-US" dirty="0"/>
          </a:p>
        </p:txBody>
      </p:sp>
      <p:pic>
        <p:nvPicPr>
          <p:cNvPr id="4" name="Content Placeholder 3" descr="200860main_rs_image_feature_875_946x710.jpg"/>
          <p:cNvPicPr>
            <a:picLocks noGrp="1" noChangeAspect="1"/>
          </p:cNvPicPr>
          <p:nvPr>
            <p:ph idx="1"/>
          </p:nvPr>
        </p:nvPicPr>
        <p:blipFill>
          <a:blip r:embed="rId2">
            <a:extLst>
              <a:ext uri="{28A0092B-C50C-407E-A947-70E740481C1C}">
                <a14:useLocalDpi xmlns:a14="http://schemas.microsoft.com/office/drawing/2010/main" val="0"/>
              </a:ext>
            </a:extLst>
          </a:blip>
          <a:srcRect t="13362" b="13362"/>
          <a:stretch>
            <a:fillRect/>
          </a:stretch>
        </p:blipFill>
        <p:spPr/>
      </p:pic>
    </p:spTree>
    <p:extLst>
      <p:ext uri="{BB962C8B-B14F-4D97-AF65-F5344CB8AC3E}">
        <p14:creationId xmlns:p14="http://schemas.microsoft.com/office/powerpoint/2010/main" val="9122818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already do this”</a:t>
            </a:r>
            <a:endParaRPr lang="en-US" dirty="0"/>
          </a:p>
        </p:txBody>
      </p:sp>
      <p:sp>
        <p:nvSpPr>
          <p:cNvPr id="3" name="Content Placeholder 2"/>
          <p:cNvSpPr>
            <a:spLocks noGrp="1"/>
          </p:cNvSpPr>
          <p:nvPr>
            <p:ph idx="1"/>
          </p:nvPr>
        </p:nvSpPr>
        <p:spPr/>
        <p:txBody>
          <a:bodyPr/>
          <a:lstStyle/>
          <a:p>
            <a:r>
              <a:rPr lang="en-US" dirty="0" smtClean="0"/>
              <a:t>P(</a:t>
            </a:r>
            <a:r>
              <a:rPr lang="en-US" dirty="0" err="1" smtClean="0"/>
              <a:t>tadt</a:t>
            </a:r>
            <a:r>
              <a:rPr lang="en-US" dirty="0" smtClean="0"/>
              <a:t>)=1/n(</a:t>
            </a:r>
            <a:r>
              <a:rPr lang="en-US" dirty="0" err="1" smtClean="0"/>
              <a:t>swdt</a:t>
            </a:r>
            <a:r>
              <a:rPr lang="en-US" dirty="0" smtClean="0"/>
              <a:t>)</a:t>
            </a:r>
            <a:endParaRPr lang="en-US" dirty="0"/>
          </a:p>
        </p:txBody>
      </p:sp>
    </p:spTree>
    <p:extLst>
      <p:ext uri="{BB962C8B-B14F-4D97-AF65-F5344CB8AC3E}">
        <p14:creationId xmlns:p14="http://schemas.microsoft.com/office/powerpoint/2010/main" val="49088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march through the bullets</a:t>
            </a:r>
            <a:endParaRPr lang="en-US" dirty="0"/>
          </a:p>
        </p:txBody>
      </p:sp>
      <p:pic>
        <p:nvPicPr>
          <p:cNvPr id="4" name="Content Placeholder 3" descr="bataan.jpg"/>
          <p:cNvPicPr>
            <a:picLocks noGrp="1" noChangeAspect="1"/>
          </p:cNvPicPr>
          <p:nvPr>
            <p:ph idx="1"/>
          </p:nvPr>
        </p:nvPicPr>
        <p:blipFill>
          <a:blip r:embed="rId2">
            <a:extLst>
              <a:ext uri="{28A0092B-C50C-407E-A947-70E740481C1C}">
                <a14:useLocalDpi xmlns:a14="http://schemas.microsoft.com/office/drawing/2010/main" val="0"/>
              </a:ext>
            </a:extLst>
          </a:blip>
          <a:srcRect t="11786" b="11786"/>
          <a:stretch>
            <a:fillRect/>
          </a:stretch>
        </p:blipFill>
        <p:spPr/>
      </p:pic>
    </p:spTree>
    <p:extLst>
      <p:ext uri="{BB962C8B-B14F-4D97-AF65-F5344CB8AC3E}">
        <p14:creationId xmlns:p14="http://schemas.microsoft.com/office/powerpoint/2010/main" val="3253006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590800"/>
            <a:ext cx="5410200" cy="1143000"/>
          </a:xfrm>
        </p:spPr>
        <p:txBody>
          <a:bodyPr/>
          <a:lstStyle/>
          <a:p>
            <a:pPr marL="0" indent="0">
              <a:buNone/>
            </a:pPr>
            <a:r>
              <a:rPr lang="en-US" dirty="0" smtClean="0">
                <a:hlinkClick r:id="rId3"/>
              </a:rPr>
              <a:t>http://youtu.be/GO6B1K1ciBI</a:t>
            </a:r>
            <a:endParaRPr lang="en-US" dirty="0" smtClean="0"/>
          </a:p>
          <a:p>
            <a:pPr marL="0" indent="0">
              <a:buNone/>
            </a:pPr>
            <a:endParaRPr lang="en-US" dirty="0"/>
          </a:p>
        </p:txBody>
      </p:sp>
    </p:spTree>
    <p:extLst>
      <p:ext uri="{BB962C8B-B14F-4D97-AF65-F5344CB8AC3E}">
        <p14:creationId xmlns:p14="http://schemas.microsoft.com/office/powerpoint/2010/main" val="16140542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sz="5400" dirty="0" smtClean="0"/>
              <a:t>Old dullness can trump new standards</a:t>
            </a:r>
            <a:endParaRPr lang="en-US" sz="5400" dirty="0"/>
          </a:p>
        </p:txBody>
      </p:sp>
    </p:spTree>
    <p:extLst>
      <p:ext uri="{BB962C8B-B14F-4D97-AF65-F5344CB8AC3E}">
        <p14:creationId xmlns:p14="http://schemas.microsoft.com/office/powerpoint/2010/main" val="35821552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3094037"/>
            <a:ext cx="4038600" cy="3154363"/>
          </a:xfrm>
        </p:spPr>
        <p:txBody>
          <a:bodyPr/>
          <a:lstStyle/>
          <a:p>
            <a:r>
              <a:rPr lang="en-US" dirty="0" smtClean="0"/>
              <a:t>Read some stuff</a:t>
            </a:r>
          </a:p>
          <a:p>
            <a:r>
              <a:rPr lang="en-US" dirty="0" smtClean="0"/>
              <a:t>Do some worksheets</a:t>
            </a:r>
          </a:p>
          <a:p>
            <a:r>
              <a:rPr lang="en-US" dirty="0" smtClean="0"/>
              <a:t>Write an argumentative passage</a:t>
            </a:r>
          </a:p>
          <a:p>
            <a:r>
              <a:rPr lang="en-US" dirty="0" smtClean="0"/>
              <a:t>Answer an ORQ</a:t>
            </a:r>
          </a:p>
          <a:p>
            <a:r>
              <a:rPr lang="en-US" dirty="0" smtClean="0"/>
              <a:t>Take it on faith</a:t>
            </a:r>
            <a:endParaRPr lang="en-US" dirty="0"/>
          </a:p>
        </p:txBody>
      </p:sp>
      <p:sp>
        <p:nvSpPr>
          <p:cNvPr id="4" name="Content Placeholder 3"/>
          <p:cNvSpPr>
            <a:spLocks noGrp="1"/>
          </p:cNvSpPr>
          <p:nvPr>
            <p:ph sz="half" idx="2"/>
          </p:nvPr>
        </p:nvSpPr>
        <p:spPr>
          <a:xfrm>
            <a:off x="4572000" y="2971800"/>
            <a:ext cx="4038600" cy="3154363"/>
          </a:xfrm>
        </p:spPr>
        <p:txBody>
          <a:bodyPr/>
          <a:lstStyle/>
          <a:p>
            <a:r>
              <a:rPr lang="en-US" dirty="0" smtClean="0"/>
              <a:t>Read some stuff</a:t>
            </a:r>
          </a:p>
          <a:p>
            <a:r>
              <a:rPr lang="en-US" dirty="0" smtClean="0"/>
              <a:t>Grow some plants and measure soil mass before/after</a:t>
            </a:r>
          </a:p>
          <a:p>
            <a:r>
              <a:rPr lang="en-US" dirty="0"/>
              <a:t>Write an argumentative passage</a:t>
            </a:r>
          </a:p>
          <a:p>
            <a:r>
              <a:rPr lang="en-US" b="1" dirty="0" smtClean="0">
                <a:solidFill>
                  <a:srgbClr val="FF0000"/>
                </a:solidFill>
              </a:rPr>
              <a:t>Prove</a:t>
            </a:r>
            <a:r>
              <a:rPr lang="en-US" dirty="0" smtClean="0"/>
              <a:t> it to yourself</a:t>
            </a:r>
            <a:endParaRPr lang="en-US" dirty="0"/>
          </a:p>
        </p:txBody>
      </p:sp>
      <p:sp>
        <p:nvSpPr>
          <p:cNvPr id="5" name="Rectangle 4"/>
          <p:cNvSpPr/>
          <p:nvPr/>
        </p:nvSpPr>
        <p:spPr>
          <a:xfrm>
            <a:off x="304800" y="609600"/>
            <a:ext cx="8686800" cy="2123658"/>
          </a:xfrm>
          <a:prstGeom prst="rect">
            <a:avLst/>
          </a:prstGeom>
        </p:spPr>
        <p:txBody>
          <a:bodyPr wrap="square">
            <a:spAutoFit/>
          </a:bodyPr>
          <a:lstStyle/>
          <a:p>
            <a:r>
              <a:rPr lang="en-US" sz="2800" b="1" dirty="0"/>
              <a:t>5-LS1-1. Support an argument that plants get the materials they need for growth chiefly from air and water. </a:t>
            </a:r>
            <a:r>
              <a:rPr lang="en-US" sz="2400" dirty="0">
                <a:solidFill>
                  <a:srgbClr val="FF0000"/>
                </a:solidFill>
              </a:rPr>
              <a:t>[</a:t>
            </a:r>
            <a:r>
              <a:rPr lang="en-US" sz="2400" dirty="0" smtClean="0">
                <a:solidFill>
                  <a:srgbClr val="FF0000"/>
                </a:solidFill>
              </a:rPr>
              <a:t>Clarification Statement</a:t>
            </a:r>
            <a:r>
              <a:rPr lang="en-US" sz="2400" dirty="0">
                <a:solidFill>
                  <a:srgbClr val="FF0000"/>
                </a:solidFill>
              </a:rPr>
              <a:t>: Emphasis is on the idea that plant matter comes mostly from air and water, not from the soil.]</a:t>
            </a:r>
          </a:p>
        </p:txBody>
      </p:sp>
    </p:spTree>
    <p:extLst>
      <p:ext uri="{BB962C8B-B14F-4D97-AF65-F5344CB8AC3E}">
        <p14:creationId xmlns:p14="http://schemas.microsoft.com/office/powerpoint/2010/main" val="1148976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3094037"/>
            <a:ext cx="4038600" cy="3154363"/>
          </a:xfrm>
        </p:spPr>
        <p:txBody>
          <a:bodyPr/>
          <a:lstStyle/>
          <a:p>
            <a:r>
              <a:rPr lang="en-US" dirty="0" smtClean="0"/>
              <a:t>Read some stuff</a:t>
            </a:r>
          </a:p>
          <a:p>
            <a:r>
              <a:rPr lang="en-US" dirty="0" smtClean="0"/>
              <a:t>Do some worksheets</a:t>
            </a:r>
          </a:p>
          <a:p>
            <a:r>
              <a:rPr lang="en-US" dirty="0" smtClean="0"/>
              <a:t>Write report with data tables or diagrams</a:t>
            </a:r>
          </a:p>
          <a:p>
            <a:r>
              <a:rPr lang="en-US" dirty="0" smtClean="0"/>
              <a:t>Answer an ORQ</a:t>
            </a:r>
          </a:p>
          <a:p>
            <a:r>
              <a:rPr lang="en-US" dirty="0" smtClean="0"/>
              <a:t>Take it on faith</a:t>
            </a:r>
            <a:endParaRPr lang="en-US" dirty="0"/>
          </a:p>
        </p:txBody>
      </p:sp>
      <p:sp>
        <p:nvSpPr>
          <p:cNvPr id="4" name="Content Placeholder 3"/>
          <p:cNvSpPr>
            <a:spLocks noGrp="1"/>
          </p:cNvSpPr>
          <p:nvPr>
            <p:ph sz="half" idx="2"/>
          </p:nvPr>
        </p:nvSpPr>
        <p:spPr>
          <a:xfrm>
            <a:off x="4572000" y="2971800"/>
            <a:ext cx="4038600" cy="3154363"/>
          </a:xfrm>
        </p:spPr>
        <p:txBody>
          <a:bodyPr/>
          <a:lstStyle/>
          <a:p>
            <a:r>
              <a:rPr lang="en-US" dirty="0" smtClean="0"/>
              <a:t>Read some stuff</a:t>
            </a:r>
          </a:p>
          <a:p>
            <a:r>
              <a:rPr lang="en-US" dirty="0" smtClean="0"/>
              <a:t>Conduct investigations using compounds of varied structures… </a:t>
            </a:r>
          </a:p>
          <a:p>
            <a:r>
              <a:rPr lang="en-US" dirty="0" smtClean="0"/>
              <a:t>Select an appropriate format…</a:t>
            </a:r>
            <a:endParaRPr lang="en-US" dirty="0"/>
          </a:p>
          <a:p>
            <a:r>
              <a:rPr lang="en-US" b="1" dirty="0" smtClean="0">
                <a:solidFill>
                  <a:srgbClr val="FF0000"/>
                </a:solidFill>
              </a:rPr>
              <a:t>Prove</a:t>
            </a:r>
            <a:r>
              <a:rPr lang="en-US" dirty="0" smtClean="0"/>
              <a:t> it to yourself</a:t>
            </a:r>
            <a:endParaRPr lang="en-US" dirty="0"/>
          </a:p>
        </p:txBody>
      </p:sp>
      <p:sp>
        <p:nvSpPr>
          <p:cNvPr id="5" name="Rectangle 4"/>
          <p:cNvSpPr/>
          <p:nvPr/>
        </p:nvSpPr>
        <p:spPr>
          <a:xfrm>
            <a:off x="304800" y="609600"/>
            <a:ext cx="8686800" cy="1815882"/>
          </a:xfrm>
          <a:prstGeom prst="rect">
            <a:avLst/>
          </a:prstGeom>
        </p:spPr>
        <p:txBody>
          <a:bodyPr wrap="square">
            <a:spAutoFit/>
          </a:bodyPr>
          <a:lstStyle/>
          <a:p>
            <a:r>
              <a:rPr lang="en-US" sz="2800" b="1" dirty="0"/>
              <a:t>HS-PS2-6.	Communicate scientific and technical information about why the molecular-level structure is important in </a:t>
            </a:r>
            <a:r>
              <a:rPr lang="en-US" sz="2800" b="1" dirty="0" smtClean="0"/>
              <a:t>the functioning </a:t>
            </a:r>
            <a:r>
              <a:rPr lang="en-US" sz="2800" b="1" dirty="0"/>
              <a:t>of </a:t>
            </a:r>
            <a:r>
              <a:rPr lang="en-US" sz="2800" b="1" dirty="0" smtClean="0"/>
              <a:t> designed </a:t>
            </a:r>
            <a:r>
              <a:rPr lang="en-US" sz="2800" b="1" dirty="0"/>
              <a:t>materials</a:t>
            </a:r>
            <a:r>
              <a:rPr lang="en-US" sz="2800" b="1" dirty="0" smtClean="0"/>
              <a:t>. </a:t>
            </a:r>
            <a:endParaRPr lang="en-US" sz="2400" dirty="0">
              <a:solidFill>
                <a:srgbClr val="FF0000"/>
              </a:solidFill>
            </a:endParaRPr>
          </a:p>
        </p:txBody>
      </p:sp>
    </p:spTree>
    <p:extLst>
      <p:ext uri="{BB962C8B-B14F-4D97-AF65-F5344CB8AC3E}">
        <p14:creationId xmlns:p14="http://schemas.microsoft.com/office/powerpoint/2010/main" val="2924753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p:txBody>
          <a:bodyPr/>
          <a:lstStyle/>
          <a:p>
            <a:pPr eaLnBrk="1" hangingPunct="1"/>
            <a:r>
              <a:rPr lang="en-US">
                <a:latin typeface="Calibri" charset="0"/>
              </a:rPr>
              <a:t>NGSS Architecture </a:t>
            </a:r>
          </a:p>
        </p:txBody>
      </p:sp>
      <p:sp>
        <p:nvSpPr>
          <p:cNvPr id="20482" name="Content Placeholder 4"/>
          <p:cNvSpPr>
            <a:spLocks noGrp="1"/>
          </p:cNvSpPr>
          <p:nvPr>
            <p:ph sz="half" idx="1"/>
          </p:nvPr>
        </p:nvSpPr>
        <p:spPr>
          <a:xfrm>
            <a:off x="533400" y="2971800"/>
            <a:ext cx="4038600" cy="1752600"/>
          </a:xfrm>
        </p:spPr>
        <p:txBody>
          <a:bodyPr/>
          <a:lstStyle/>
          <a:p>
            <a:pPr marL="0" indent="0" algn="ctr" eaLnBrk="1" hangingPunct="1">
              <a:buFont typeface="Arial" charset="0"/>
              <a:buNone/>
            </a:pPr>
            <a:r>
              <a:rPr lang="en-US">
                <a:latin typeface="Calibri" charset="0"/>
              </a:rPr>
              <a:t>Integration of practices, crosscutting concepts, and core ideas.</a:t>
            </a:r>
          </a:p>
        </p:txBody>
      </p:sp>
      <p:pic>
        <p:nvPicPr>
          <p:cNvPr id="20483" name="Content Placeholder 8" descr="Rope4.png"/>
          <p:cNvPicPr>
            <a:picLocks noGrp="1" noChangeAspect="1"/>
          </p:cNvPicPr>
          <p:nvPr>
            <p:ph sz="half" idx="2"/>
          </p:nvPr>
        </p:nvPicPr>
        <p:blipFill>
          <a:blip r:embed="rId3">
            <a:extLst>
              <a:ext uri="{28A0092B-C50C-407E-A947-70E740481C1C}">
                <a14:useLocalDpi xmlns:a14="http://schemas.microsoft.com/office/drawing/2010/main" val="0"/>
              </a:ext>
            </a:extLst>
          </a:blip>
          <a:srcRect l="-2570" r="-2570"/>
          <a:stretch>
            <a:fillRect/>
          </a:stretch>
        </p:blipFill>
        <p:spPr>
          <a:xfrm>
            <a:off x="4648200" y="1524000"/>
            <a:ext cx="4038600" cy="4525963"/>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K to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15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K to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15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2286000"/>
            <a:ext cx="3200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6858000" y="2286000"/>
            <a:ext cx="2057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3200400" y="5029200"/>
            <a:ext cx="3810000" cy="1447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K to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15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2286000"/>
            <a:ext cx="3200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6858000" y="2286000"/>
            <a:ext cx="2057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3200400" y="2286000"/>
            <a:ext cx="38100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K to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15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2286000"/>
            <a:ext cx="3200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6858000" y="2286000"/>
            <a:ext cx="2057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3200400" y="2286000"/>
            <a:ext cx="38100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81000" y="838200"/>
            <a:ext cx="6019800" cy="457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81000" y="1600200"/>
            <a:ext cx="83820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28600" y="685800"/>
            <a:ext cx="8534400" cy="457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1924331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23345</TotalTime>
  <Words>890</Words>
  <Application>Microsoft Macintosh PowerPoint</Application>
  <PresentationFormat>On-screen Show (4:3)</PresentationFormat>
  <Paragraphs>57</Paragraphs>
  <Slides>16</Slides>
  <Notes>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Speed bumps on the road to NGSS</vt:lpstr>
      <vt:lpstr>Old dullness can trump new standards</vt:lpstr>
      <vt:lpstr>PowerPoint Presentation</vt:lpstr>
      <vt:lpstr>PowerPoint Presentation</vt:lpstr>
      <vt:lpstr>NGSS Architecture </vt:lpstr>
      <vt:lpstr>PowerPoint Presentation</vt:lpstr>
      <vt:lpstr>PowerPoint Presentation</vt:lpstr>
      <vt:lpstr>PowerPoint Presentation</vt:lpstr>
      <vt:lpstr>PowerPoint Presentation</vt:lpstr>
      <vt:lpstr>Crosswalk?</vt:lpstr>
      <vt:lpstr>PowerPoint Presentation</vt:lpstr>
      <vt:lpstr>“The new standards don’t really impact me very much because I teach high school but I don’t teach biology”</vt:lpstr>
      <vt:lpstr>The nebular theory of curriculum accretion in action</vt:lpstr>
      <vt:lpstr>“We already do this”</vt:lpstr>
      <vt:lpstr>Death march through the bullets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Capacity for State Science Education</dc:title>
  <dc:creator>Brett</dc:creator>
  <cp:lastModifiedBy>Kadi Ralston</cp:lastModifiedBy>
  <cp:revision>485</cp:revision>
  <cp:lastPrinted>2013-06-20T20:32:43Z</cp:lastPrinted>
  <dcterms:created xsi:type="dcterms:W3CDTF">2011-09-11T19:23:21Z</dcterms:created>
  <dcterms:modified xsi:type="dcterms:W3CDTF">2013-08-22T14:28:57Z</dcterms:modified>
</cp:coreProperties>
</file>