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37"/>
  </p:notesMasterIdLst>
  <p:handoutMasterIdLst>
    <p:handoutMasterId r:id="rId38"/>
  </p:handoutMasterIdLst>
  <p:sldIdLst>
    <p:sldId id="256" r:id="rId3"/>
    <p:sldId id="257" r:id="rId4"/>
    <p:sldId id="258" r:id="rId5"/>
    <p:sldId id="284" r:id="rId6"/>
    <p:sldId id="285" r:id="rId7"/>
    <p:sldId id="282" r:id="rId8"/>
    <p:sldId id="283" r:id="rId9"/>
    <p:sldId id="296" r:id="rId10"/>
    <p:sldId id="297" r:id="rId11"/>
    <p:sldId id="298" r:id="rId12"/>
    <p:sldId id="299" r:id="rId13"/>
    <p:sldId id="300" r:id="rId14"/>
    <p:sldId id="305" r:id="rId15"/>
    <p:sldId id="306" r:id="rId16"/>
    <p:sldId id="307" r:id="rId17"/>
    <p:sldId id="308" r:id="rId18"/>
    <p:sldId id="309" r:id="rId19"/>
    <p:sldId id="311" r:id="rId20"/>
    <p:sldId id="312" r:id="rId21"/>
    <p:sldId id="314" r:id="rId22"/>
    <p:sldId id="313" r:id="rId23"/>
    <p:sldId id="310" r:id="rId24"/>
    <p:sldId id="286" r:id="rId25"/>
    <p:sldId id="287" r:id="rId26"/>
    <p:sldId id="288" r:id="rId27"/>
    <p:sldId id="289" r:id="rId28"/>
    <p:sldId id="290" r:id="rId29"/>
    <p:sldId id="291" r:id="rId30"/>
    <p:sldId id="292" r:id="rId31"/>
    <p:sldId id="293" r:id="rId32"/>
    <p:sldId id="294" r:id="rId33"/>
    <p:sldId id="295" r:id="rId34"/>
    <p:sldId id="279" r:id="rId35"/>
    <p:sldId id="281" r:id="rId36"/>
  </p:sldIdLst>
  <p:sldSz cx="9144000" cy="6858000" type="screen4x3"/>
  <p:notesSz cx="6858000" cy="9144000"/>
  <p:embeddedFontLst>
    <p:embeddedFont>
      <p:font typeface="Segoe UI" pitchFamily="34" charset="0"/>
      <p:regular r:id="rId39"/>
      <p:bold r:id="rId40"/>
      <p:italic r:id="rId41"/>
      <p:boldItalic r:id="rId42"/>
    </p:embeddedFont>
    <p:embeddedFont>
      <p:font typeface="Perpetua" pitchFamily="18"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5F3"/>
    <a:srgbClr val="DEE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0" autoAdjust="0"/>
  </p:normalViewPr>
  <p:slideViewPr>
    <p:cSldViewPr>
      <p:cViewPr>
        <p:scale>
          <a:sx n="99" d="100"/>
          <a:sy n="99" d="100"/>
        </p:scale>
        <p:origin x="-570" y="-7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6/20/2013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p14="http://schemas.microsoft.com/office/powerpoint/2010/main" val="129377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6/20/2013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p14="http://schemas.microsoft.com/office/powerpoint/2010/main" val="33629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76200"/>
            <a:ext cx="7258050" cy="774192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957601"/>
            <a:ext cx="7772400" cy="860425"/>
          </a:xfrm>
        </p:spPr>
        <p:txBody>
          <a:bodyPr anchor="b" anchorCtr="0"/>
          <a:lstStyle>
            <a:lvl1pPr algn="l">
              <a:buFontTx/>
              <a:buNone/>
              <a:defRPr>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66600" y="1676400"/>
            <a:ext cx="7753800" cy="1752600"/>
          </a:xfrm>
        </p:spPr>
        <p:txBody>
          <a:bodyPr>
            <a:normAutofit/>
          </a:bodyPr>
          <a:lstStyle>
            <a:lvl1pPr marL="0" indent="0" algn="l">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tx1">
                    <a:lumMod val="75000"/>
                    <a:lumOff val="25000"/>
                  </a:schemeClr>
                </a:solidFill>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1"/>
          <p:cNvSpPr>
            <a:spLocks noGrp="1"/>
          </p:cNvSpPr>
          <p:nvPr>
            <p:ph type="title"/>
          </p:nvPr>
        </p:nvSpPr>
        <p:spPr>
          <a:xfrm>
            <a:off x="4953000" y="4724400"/>
            <a:ext cx="3962400" cy="338139"/>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dirty="0"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tx1">
                  <a:lumMod val="95000"/>
                  <a:lumOff val="5000"/>
                </a:schemeClr>
              </a:buClr>
              <a:defRPr sz="2000"/>
            </a:lvl1pPr>
            <a:lvl2pPr>
              <a:lnSpc>
                <a:spcPct val="100000"/>
              </a:lnSpc>
              <a:buClr>
                <a:schemeClr val="tx1">
                  <a:lumMod val="95000"/>
                  <a:lumOff val="5000"/>
                </a:schemeClr>
              </a:buClr>
              <a:defRPr sz="2000"/>
            </a:lvl2pPr>
            <a:lvl3pPr>
              <a:lnSpc>
                <a:spcPct val="100000"/>
              </a:lnSpc>
              <a:buClr>
                <a:schemeClr val="tx1">
                  <a:lumMod val="95000"/>
                  <a:lumOff val="5000"/>
                </a:schemeClr>
              </a:buClr>
              <a:defRPr sz="1800"/>
            </a:lvl3pPr>
            <a:lvl4pPr>
              <a:lnSpc>
                <a:spcPct val="100000"/>
              </a:lnSpc>
              <a:buClr>
                <a:schemeClr val="tx1">
                  <a:lumMod val="95000"/>
                  <a:lumOff val="5000"/>
                </a:schemeClr>
              </a:buClr>
              <a:defRPr sz="1600"/>
            </a:lvl4pPr>
            <a:lvl5pPr>
              <a:lnSpc>
                <a:spcPct val="100000"/>
              </a:lnSpc>
              <a:buClr>
                <a:schemeClr val="tx1">
                  <a:lumMod val="95000"/>
                  <a:lumOff val="5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116388" y="1752601"/>
            <a:ext cx="4041775" cy="4068763"/>
          </a:xfrm>
        </p:spPr>
        <p:txBody>
          <a:bodyPr/>
          <a:lstStyle>
            <a:lvl1pPr>
              <a:buClr>
                <a:schemeClr val="tx1">
                  <a:lumMod val="95000"/>
                  <a:lumOff val="5000"/>
                </a:schemeClr>
              </a:buClr>
              <a:defRPr sz="2000"/>
            </a:lvl1pPr>
            <a:lvl2pPr>
              <a:buClr>
                <a:schemeClr val="tx1">
                  <a:lumMod val="95000"/>
                  <a:lumOff val="5000"/>
                </a:schemeClr>
              </a:buClr>
              <a:defRPr sz="2000"/>
            </a:lvl2pPr>
            <a:lvl3pPr>
              <a:buClr>
                <a:schemeClr val="tx1">
                  <a:lumMod val="95000"/>
                  <a:lumOff val="5000"/>
                </a:schemeClr>
              </a:buClr>
              <a:defRPr sz="1800"/>
            </a:lvl3pPr>
            <a:lvl4pPr>
              <a:buClr>
                <a:schemeClr val="tx1">
                  <a:lumMod val="95000"/>
                  <a:lumOff val="5000"/>
                </a:schemeClr>
              </a:buClr>
              <a:defRPr sz="1600"/>
            </a:lvl4pPr>
            <a:lvl5pPr>
              <a:buClr>
                <a:schemeClr val="tx1">
                  <a:lumMod val="95000"/>
                  <a:lumOff val="5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2"/>
          </p:nvPr>
        </p:nvSpPr>
        <p:spPr>
          <a:xfrm>
            <a:off x="4119561"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477000" y="4038600"/>
            <a:ext cx="3017951" cy="3219147"/>
          </a:xfrm>
          <a:prstGeom prst="rect">
            <a:avLst/>
          </a:prstGeom>
        </p:spPr>
      </p:pic>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userDrawn="1"/>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userDrawn="1"/>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l" defTabSz="914400" rtl="0" eaLnBrk="1" latinLnBrk="0" hangingPunct="1">
        <a:spcBef>
          <a:spcPct val="0"/>
        </a:spcBef>
        <a:buClr>
          <a:schemeClr val="accent1">
            <a:lumMod val="75000"/>
          </a:schemeClr>
        </a:buClr>
        <a:buFont typeface="Arial" pitchFamily="34" charset="0"/>
        <a:buChar char="•"/>
        <a:defRPr sz="3600" b="1" kern="1200" baseline="0">
          <a:solidFill>
            <a:schemeClr val="accent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75000"/>
          </a:schemeClr>
        </a:buClr>
        <a:buSzPct val="70000"/>
        <a:buFont typeface="Arial" pitchFamily="34" charset="0"/>
        <a:buChar char="•"/>
        <a:defRPr sz="32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75000"/>
          </a:schemeClr>
        </a:buClr>
        <a:buSzPct val="70000"/>
        <a:buFont typeface="Arial" pitchFamily="34" charset="0"/>
        <a:buChar char="•"/>
        <a:defRPr sz="28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120775"/>
            <a:ext cx="7772400" cy="860425"/>
          </a:xfrm>
        </p:spPr>
        <p:txBody>
          <a:bodyPr/>
          <a:lstStyle/>
          <a:p>
            <a:r>
              <a:rPr lang="en-US" dirty="0" smtClean="0"/>
              <a:t>Focus!  Focus!  Focus!</a:t>
            </a:r>
            <a:br>
              <a:rPr lang="en-US" dirty="0" smtClean="0"/>
            </a:br>
            <a:r>
              <a:rPr lang="en-US" dirty="0" smtClean="0"/>
              <a:t>Bringing It All Together</a:t>
            </a:r>
            <a:endParaRPr lang="en-US" dirty="0"/>
          </a:p>
        </p:txBody>
      </p:sp>
      <p:sp>
        <p:nvSpPr>
          <p:cNvPr id="3" name="Subtitle 2"/>
          <p:cNvSpPr>
            <a:spLocks noGrp="1"/>
          </p:cNvSpPr>
          <p:nvPr>
            <p:ph type="subTitle" idx="1"/>
          </p:nvPr>
        </p:nvSpPr>
        <p:spPr>
          <a:xfrm>
            <a:off x="3048000" y="2133600"/>
            <a:ext cx="7753800" cy="685800"/>
          </a:xfrm>
        </p:spPr>
        <p:txBody>
          <a:bodyPr/>
          <a:lstStyle/>
          <a:p>
            <a:r>
              <a:rPr lang="en-US" dirty="0" smtClean="0"/>
              <a:t>Spencer County Public Schools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Confined to a “right” or “yes or no” answer.</a:t>
            </a:r>
          </a:p>
          <a:p>
            <a:r>
              <a:rPr lang="en-US" dirty="0" smtClean="0"/>
              <a:t>Wanting recited facts.</a:t>
            </a:r>
          </a:p>
          <a:p>
            <a:r>
              <a:rPr lang="en-US" dirty="0" smtClean="0"/>
              <a:t>Limited to one lesson or one day.</a:t>
            </a:r>
          </a:p>
          <a:p>
            <a:r>
              <a:rPr lang="en-US" dirty="0" smtClean="0"/>
              <a:t>A BIG question that covers a lot of ground.</a:t>
            </a:r>
            <a:endParaRPr lang="en-US" dirty="0"/>
          </a:p>
        </p:txBody>
      </p:sp>
      <p:sp>
        <p:nvSpPr>
          <p:cNvPr id="3" name="Content Placeholder 2"/>
          <p:cNvSpPr>
            <a:spLocks noGrp="1"/>
          </p:cNvSpPr>
          <p:nvPr>
            <p:ph sz="half" idx="2"/>
          </p:nvPr>
        </p:nvSpPr>
        <p:spPr/>
        <p:txBody>
          <a:bodyPr/>
          <a:lstStyle/>
          <a:p>
            <a:pPr marL="0" indent="0">
              <a:buNone/>
            </a:pPr>
            <a:r>
              <a:rPr lang="en-US" dirty="0" smtClean="0"/>
              <a:t>NON-EXAMPLES:</a:t>
            </a:r>
          </a:p>
          <a:p>
            <a:r>
              <a:rPr lang="en-US" dirty="0" smtClean="0"/>
              <a:t>What is an inference?</a:t>
            </a:r>
          </a:p>
          <a:p>
            <a:r>
              <a:rPr lang="en-US" dirty="0" smtClean="0"/>
              <a:t>List 10 carbohydrates.</a:t>
            </a:r>
          </a:p>
          <a:p>
            <a:r>
              <a:rPr lang="en-US" dirty="0" smtClean="0"/>
              <a:t>Who was involved in and won the Civil War?</a:t>
            </a:r>
          </a:p>
          <a:p>
            <a:r>
              <a:rPr lang="en-US" dirty="0" smtClean="0"/>
              <a:t>What is a habitat?  What is a niche?</a:t>
            </a:r>
          </a:p>
          <a:p>
            <a:r>
              <a:rPr lang="en-US" dirty="0" smtClean="0"/>
              <a:t>Can you graph a quadratic equation?</a:t>
            </a:r>
            <a:endParaRPr lang="en-US" dirty="0"/>
          </a:p>
        </p:txBody>
      </p:sp>
      <p:sp>
        <p:nvSpPr>
          <p:cNvPr id="19" name="Title 18"/>
          <p:cNvSpPr>
            <a:spLocks noGrp="1"/>
          </p:cNvSpPr>
          <p:nvPr>
            <p:ph type="title"/>
          </p:nvPr>
        </p:nvSpPr>
        <p:spPr/>
        <p:txBody>
          <a:bodyPr/>
          <a:lstStyle/>
          <a:p>
            <a:pPr>
              <a:buNone/>
            </a:pPr>
            <a:r>
              <a:rPr lang="en-US" dirty="0" smtClean="0"/>
              <a:t>Essential Questions are NOT…</a:t>
            </a:r>
            <a:endParaRPr lang="en-US" dirty="0"/>
          </a:p>
        </p:txBody>
      </p:sp>
    </p:spTree>
    <p:extLst>
      <p:ext uri="{BB962C8B-B14F-4D97-AF65-F5344CB8AC3E}">
        <p14:creationId xmlns:p14="http://schemas.microsoft.com/office/powerpoint/2010/main" val="177377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05800" cy="5486401"/>
          </a:xfrm>
        </p:spPr>
        <p:txBody>
          <a:bodyPr>
            <a:normAutofit/>
          </a:bodyPr>
          <a:lstStyle/>
          <a:p>
            <a:r>
              <a:rPr lang="en-US" sz="2000" dirty="0" smtClean="0"/>
              <a:t>Primary</a:t>
            </a:r>
          </a:p>
          <a:p>
            <a:pPr lvl="1">
              <a:lnSpc>
                <a:spcPct val="120000"/>
              </a:lnSpc>
            </a:pPr>
            <a:r>
              <a:rPr lang="en-US" sz="1600" dirty="0" smtClean="0"/>
              <a:t>Questions about traits (What makes a good friend?)</a:t>
            </a:r>
          </a:p>
          <a:p>
            <a:pPr lvl="1">
              <a:lnSpc>
                <a:spcPct val="120000"/>
              </a:lnSpc>
            </a:pPr>
            <a:r>
              <a:rPr lang="en-US" sz="1600" dirty="0" smtClean="0"/>
              <a:t>Questions that invite them to speculate, predict, or imagine (What do you supposed would happen if we took away television?)</a:t>
            </a:r>
          </a:p>
          <a:p>
            <a:pPr lvl="1">
              <a:lnSpc>
                <a:spcPct val="120000"/>
              </a:lnSpc>
            </a:pPr>
            <a:r>
              <a:rPr lang="en-US" sz="1600" dirty="0" smtClean="0"/>
              <a:t>Questions that play on their natural curiosities (Why do you suppose the rain falls down?)</a:t>
            </a:r>
          </a:p>
          <a:p>
            <a:r>
              <a:rPr lang="en-US" sz="2000" dirty="0" smtClean="0"/>
              <a:t>Intermediate</a:t>
            </a:r>
          </a:p>
          <a:p>
            <a:pPr lvl="1">
              <a:lnSpc>
                <a:spcPct val="120000"/>
              </a:lnSpc>
            </a:pPr>
            <a:r>
              <a:rPr lang="en-US" sz="1600" dirty="0" smtClean="0"/>
              <a:t>Questions listed above will work, but they are deeper or complex (What are the traits of a good leader?</a:t>
            </a:r>
          </a:p>
          <a:p>
            <a:r>
              <a:rPr lang="en-US" sz="2000" dirty="0" smtClean="0"/>
              <a:t>Middle</a:t>
            </a:r>
          </a:p>
          <a:p>
            <a:pPr lvl="1">
              <a:lnSpc>
                <a:spcPct val="110000"/>
              </a:lnSpc>
            </a:pPr>
            <a:r>
              <a:rPr lang="en-US" sz="1600" dirty="0" smtClean="0"/>
              <a:t>Understanding characteristics or traits (How do we know if a law is just?)</a:t>
            </a:r>
          </a:p>
          <a:p>
            <a:pPr lvl="1">
              <a:lnSpc>
                <a:spcPct val="110000"/>
              </a:lnSpc>
            </a:pPr>
            <a:r>
              <a:rPr lang="en-US" sz="1600" dirty="0" smtClean="0"/>
              <a:t>Understanding why life turns out the way it does (Why do some friends stick by you while others are quick to flee at the first sign of trouble?)</a:t>
            </a:r>
          </a:p>
          <a:p>
            <a:pPr lvl="1">
              <a:lnSpc>
                <a:spcPct val="110000"/>
              </a:lnSpc>
            </a:pPr>
            <a:r>
              <a:rPr lang="en-US" sz="1600" dirty="0" smtClean="0"/>
              <a:t>Invention and problem solving (How can our nation best handle the influx of immigrants?)</a:t>
            </a:r>
          </a:p>
          <a:p>
            <a:r>
              <a:rPr lang="en-US" sz="2000" dirty="0" smtClean="0"/>
              <a:t>High</a:t>
            </a:r>
          </a:p>
          <a:p>
            <a:pPr lvl="1">
              <a:lnSpc>
                <a:spcPct val="110000"/>
              </a:lnSpc>
            </a:pPr>
            <a:r>
              <a:rPr lang="en-US" sz="1600" dirty="0" smtClean="0"/>
              <a:t>Questions now move toward depth and complexity, demanding more originality, perception, and discovery (What is the price of progress?)</a:t>
            </a:r>
            <a:endParaRPr lang="en-US" sz="1600" dirty="0"/>
          </a:p>
        </p:txBody>
      </p:sp>
      <p:sp>
        <p:nvSpPr>
          <p:cNvPr id="19" name="Title 18"/>
          <p:cNvSpPr>
            <a:spLocks noGrp="1"/>
          </p:cNvSpPr>
          <p:nvPr>
            <p:ph type="title"/>
          </p:nvPr>
        </p:nvSpPr>
        <p:spPr/>
        <p:txBody>
          <a:bodyPr/>
          <a:lstStyle/>
          <a:p>
            <a:pPr>
              <a:buNone/>
            </a:pPr>
            <a:r>
              <a:rPr lang="en-US" dirty="0" smtClean="0"/>
              <a:t>Essential Questions K-12</a:t>
            </a:r>
            <a:endParaRPr lang="en-US" dirty="0"/>
          </a:p>
        </p:txBody>
      </p:sp>
    </p:spTree>
    <p:extLst>
      <p:ext uri="{BB962C8B-B14F-4D97-AF65-F5344CB8AC3E}">
        <p14:creationId xmlns:p14="http://schemas.microsoft.com/office/powerpoint/2010/main" val="239324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EQs in skill areas may be categorized into the following:</a:t>
            </a:r>
          </a:p>
          <a:p>
            <a:pPr lvl="1"/>
            <a:r>
              <a:rPr lang="en-US" dirty="0" smtClean="0"/>
              <a:t>Key concept (What are the “big ideas”?)</a:t>
            </a:r>
          </a:p>
          <a:p>
            <a:pPr lvl="1"/>
            <a:r>
              <a:rPr lang="en-US" dirty="0" smtClean="0"/>
              <a:t>Purpose, value (Why is the skill important?)</a:t>
            </a:r>
          </a:p>
          <a:p>
            <a:pPr lvl="1"/>
            <a:r>
              <a:rPr lang="en-US" dirty="0" smtClean="0"/>
              <a:t>Strategy, tactics (What strategies do skilled performers employ?)</a:t>
            </a:r>
          </a:p>
          <a:p>
            <a:pPr lvl="1"/>
            <a:r>
              <a:rPr lang="en-US" dirty="0" smtClean="0"/>
              <a:t>Context (When should you use the skill?</a:t>
            </a:r>
            <a:endParaRPr lang="en-US" dirty="0"/>
          </a:p>
        </p:txBody>
      </p:sp>
      <p:sp>
        <p:nvSpPr>
          <p:cNvPr id="7" name="Content Placeholder 6"/>
          <p:cNvSpPr>
            <a:spLocks noGrp="1"/>
          </p:cNvSpPr>
          <p:nvPr>
            <p:ph sz="half" idx="2"/>
          </p:nvPr>
        </p:nvSpPr>
        <p:spPr>
          <a:xfrm>
            <a:off x="4657024" y="1295400"/>
            <a:ext cx="2057400" cy="1600199"/>
          </a:xfrm>
        </p:spPr>
        <p:txBody>
          <a:bodyPr>
            <a:normAutofit fontScale="70000" lnSpcReduction="20000"/>
          </a:bodyPr>
          <a:lstStyle/>
          <a:p>
            <a:pPr marL="0" indent="0">
              <a:buNone/>
            </a:pPr>
            <a:r>
              <a:rPr lang="en-US" b="1" dirty="0" smtClean="0"/>
              <a:t>UNDERLYING CONCEPTS</a:t>
            </a:r>
          </a:p>
          <a:p>
            <a:r>
              <a:rPr lang="en-US" dirty="0" smtClean="0"/>
              <a:t>How do you know that you comprehend what you are reading?</a:t>
            </a:r>
            <a:endParaRPr lang="en-US" dirty="0"/>
          </a:p>
        </p:txBody>
      </p:sp>
      <p:sp>
        <p:nvSpPr>
          <p:cNvPr id="5" name="Title 4"/>
          <p:cNvSpPr>
            <a:spLocks noGrp="1"/>
          </p:cNvSpPr>
          <p:nvPr>
            <p:ph type="title"/>
          </p:nvPr>
        </p:nvSpPr>
        <p:spPr/>
        <p:txBody>
          <a:bodyPr/>
          <a:lstStyle/>
          <a:p>
            <a:pPr>
              <a:buNone/>
            </a:pPr>
            <a:r>
              <a:rPr lang="en-US" dirty="0" smtClean="0"/>
              <a:t>Applying EQs to Skill Areas</a:t>
            </a:r>
            <a:endParaRPr lang="en-US" dirty="0"/>
          </a:p>
        </p:txBody>
      </p:sp>
      <p:sp>
        <p:nvSpPr>
          <p:cNvPr id="9" name="Content Placeholder 6"/>
          <p:cNvSpPr txBox="1">
            <a:spLocks/>
          </p:cNvSpPr>
          <p:nvPr/>
        </p:nvSpPr>
        <p:spPr>
          <a:xfrm>
            <a:off x="6714424" y="1276151"/>
            <a:ext cx="2057400" cy="16001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700" b="1" dirty="0" smtClean="0"/>
              <a:t>PURPOSE, VALUE</a:t>
            </a:r>
          </a:p>
          <a:p>
            <a:r>
              <a:rPr lang="en-US" sz="1700" dirty="0" smtClean="0"/>
              <a:t>Why should readers regularly monitor their comprehension?</a:t>
            </a:r>
            <a:endParaRPr lang="en-US" sz="1700" dirty="0"/>
          </a:p>
        </p:txBody>
      </p:sp>
      <p:cxnSp>
        <p:nvCxnSpPr>
          <p:cNvPr id="11" name="Straight Connector 10"/>
          <p:cNvCxnSpPr/>
          <p:nvPr/>
        </p:nvCxnSpPr>
        <p:spPr>
          <a:xfrm>
            <a:off x="4419600" y="1371600"/>
            <a:ext cx="0" cy="419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Content Placeholder 6"/>
          <p:cNvSpPr txBox="1">
            <a:spLocks/>
          </p:cNvSpPr>
          <p:nvPr/>
        </p:nvSpPr>
        <p:spPr>
          <a:xfrm>
            <a:off x="4691514" y="4191000"/>
            <a:ext cx="2057400" cy="1600199"/>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700" b="1" dirty="0" smtClean="0"/>
              <a:t>STRATEGY</a:t>
            </a:r>
          </a:p>
          <a:p>
            <a:r>
              <a:rPr lang="en-US" sz="1700" dirty="0" smtClean="0"/>
              <a:t>What do good readers do when they don’t understand a text?</a:t>
            </a:r>
            <a:endParaRPr lang="en-US" sz="1700" dirty="0"/>
          </a:p>
        </p:txBody>
      </p:sp>
      <p:sp>
        <p:nvSpPr>
          <p:cNvPr id="13" name="Content Placeholder 6"/>
          <p:cNvSpPr txBox="1">
            <a:spLocks/>
          </p:cNvSpPr>
          <p:nvPr/>
        </p:nvSpPr>
        <p:spPr>
          <a:xfrm>
            <a:off x="6748914" y="4171751"/>
            <a:ext cx="2057400" cy="1600199"/>
          </a:xfrm>
          <a:prstGeom prst="rect">
            <a:avLst/>
          </a:prstGeom>
          <a:solidFill>
            <a:srgbClr val="D1D5F3"/>
          </a:solidFill>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700" b="1" dirty="0" smtClean="0"/>
              <a:t>CONTEXT</a:t>
            </a:r>
          </a:p>
          <a:p>
            <a:r>
              <a:rPr lang="en-US" sz="1700" dirty="0" smtClean="0"/>
              <a:t>When should you use the various “fix-up” strategies?</a:t>
            </a:r>
            <a:endParaRPr lang="en-US" sz="1700" dirty="0"/>
          </a:p>
        </p:txBody>
      </p:sp>
      <p:sp>
        <p:nvSpPr>
          <p:cNvPr id="14" name="Content Placeholder 6"/>
          <p:cNvSpPr txBox="1">
            <a:spLocks/>
          </p:cNvSpPr>
          <p:nvPr/>
        </p:nvSpPr>
        <p:spPr>
          <a:xfrm>
            <a:off x="5792404" y="3010300"/>
            <a:ext cx="2057400" cy="9906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accent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3600" b="1" dirty="0" smtClean="0"/>
              <a:t>READING</a:t>
            </a:r>
          </a:p>
        </p:txBody>
      </p:sp>
    </p:spTree>
    <p:extLst>
      <p:ext uri="{BB962C8B-B14F-4D97-AF65-F5344CB8AC3E}">
        <p14:creationId xmlns:p14="http://schemas.microsoft.com/office/powerpoint/2010/main" val="140603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5 minutes at the beginning of class</a:t>
            </a:r>
          </a:p>
          <a:p>
            <a:r>
              <a:rPr lang="en-US" dirty="0" smtClean="0"/>
              <a:t>Question(s) cover previously learned content</a:t>
            </a:r>
          </a:p>
          <a:p>
            <a:r>
              <a:rPr lang="en-US" dirty="0" smtClean="0"/>
              <a:t>Multiple choice questions to mimic KPREP or ACT questions</a:t>
            </a:r>
          </a:p>
          <a:p>
            <a:r>
              <a:rPr lang="en-US" dirty="0" smtClean="0"/>
              <a:t>Focus on different strands or RIT bands each day</a:t>
            </a:r>
          </a:p>
          <a:p>
            <a:r>
              <a:rPr lang="en-US" dirty="0" smtClean="0"/>
              <a:t>Answered individually</a:t>
            </a:r>
            <a:endParaRPr lang="en-US" dirty="0"/>
          </a:p>
        </p:txBody>
      </p:sp>
      <p:sp>
        <p:nvSpPr>
          <p:cNvPr id="6" name="Title 5"/>
          <p:cNvSpPr>
            <a:spLocks noGrp="1"/>
          </p:cNvSpPr>
          <p:nvPr>
            <p:ph type="title"/>
          </p:nvPr>
        </p:nvSpPr>
        <p:spPr/>
        <p:txBody>
          <a:bodyPr/>
          <a:lstStyle/>
          <a:p>
            <a:pPr>
              <a:buNone/>
            </a:pPr>
            <a:r>
              <a:rPr lang="en-US" dirty="0" smtClean="0"/>
              <a:t>Flashbacks:  What it Looks Like</a:t>
            </a:r>
            <a:endParaRPr lang="en-US" dirty="0"/>
          </a:p>
        </p:txBody>
      </p:sp>
    </p:spTree>
    <p:extLst>
      <p:ext uri="{BB962C8B-B14F-4D97-AF65-F5344CB8AC3E}">
        <p14:creationId xmlns:p14="http://schemas.microsoft.com/office/powerpoint/2010/main" val="235226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0" y="957601"/>
            <a:ext cx="7772400" cy="1252199"/>
          </a:xfrm>
        </p:spPr>
        <p:txBody>
          <a:bodyPr/>
          <a:lstStyle/>
          <a:p>
            <a:r>
              <a:rPr lang="en-US" dirty="0" smtClean="0"/>
              <a:t>Flashbacks:  </a:t>
            </a:r>
            <a:br>
              <a:rPr lang="en-US" dirty="0" smtClean="0"/>
            </a:br>
            <a:r>
              <a:rPr lang="en-US" dirty="0" smtClean="0"/>
              <a:t>Example Page</a:t>
            </a:r>
            <a:endParaRPr lang="en-US" dirty="0"/>
          </a:p>
        </p:txBody>
      </p:sp>
    </p:spTree>
    <p:extLst>
      <p:ext uri="{BB962C8B-B14F-4D97-AF65-F5344CB8AC3E}">
        <p14:creationId xmlns:p14="http://schemas.microsoft.com/office/powerpoint/2010/main" val="34284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305800" cy="5181600"/>
          </a:xfrm>
        </p:spPr>
        <p:txBody>
          <a:bodyPr>
            <a:normAutofit/>
          </a:bodyPr>
          <a:lstStyle/>
          <a:p>
            <a:pPr marL="0" indent="0">
              <a:buNone/>
            </a:pPr>
            <a:r>
              <a:rPr lang="en-US" b="1" i="1" dirty="0" smtClean="0"/>
              <a:t>For Students:</a:t>
            </a:r>
          </a:p>
          <a:p>
            <a:r>
              <a:rPr lang="en-US" dirty="0" smtClean="0"/>
              <a:t>See patterns develop to help identify areas of weakness or needed focus.</a:t>
            </a:r>
          </a:p>
          <a:p>
            <a:r>
              <a:rPr lang="en-US" dirty="0" smtClean="0"/>
              <a:t>Monitor progress over a period of time.</a:t>
            </a:r>
          </a:p>
          <a:p>
            <a:r>
              <a:rPr lang="en-US" dirty="0" smtClean="0"/>
              <a:t>Acquire test taking skills and learn how to approach different types of questions through teacher modeling/think-aloud instruction.</a:t>
            </a:r>
          </a:p>
          <a:p>
            <a:endParaRPr lang="en-US" dirty="0"/>
          </a:p>
          <a:p>
            <a:pPr marL="0" indent="0">
              <a:buNone/>
            </a:pPr>
            <a:r>
              <a:rPr lang="en-US" b="1" i="1" dirty="0" smtClean="0"/>
              <a:t>For Teachers:</a:t>
            </a:r>
          </a:p>
          <a:p>
            <a:r>
              <a:rPr lang="en-US" dirty="0" smtClean="0"/>
              <a:t>Tailor instruction based on student need.</a:t>
            </a:r>
          </a:p>
          <a:p>
            <a:r>
              <a:rPr lang="en-US" dirty="0" smtClean="0"/>
              <a:t>Monitor progress over a period of time.</a:t>
            </a:r>
          </a:p>
          <a:p>
            <a:r>
              <a:rPr lang="en-US" dirty="0" smtClean="0"/>
              <a:t>Protects time for daily test prep</a:t>
            </a:r>
          </a:p>
        </p:txBody>
      </p:sp>
      <p:sp>
        <p:nvSpPr>
          <p:cNvPr id="4" name="Title 3"/>
          <p:cNvSpPr>
            <a:spLocks noGrp="1"/>
          </p:cNvSpPr>
          <p:nvPr>
            <p:ph type="title"/>
          </p:nvPr>
        </p:nvSpPr>
        <p:spPr/>
        <p:txBody>
          <a:bodyPr/>
          <a:lstStyle/>
          <a:p>
            <a:pPr>
              <a:buNone/>
            </a:pPr>
            <a:r>
              <a:rPr lang="en-US" dirty="0" smtClean="0"/>
              <a:t>Flashbacks:  How it Works</a:t>
            </a:r>
            <a:endParaRPr lang="en-US" dirty="0"/>
          </a:p>
        </p:txBody>
      </p:sp>
    </p:spTree>
    <p:extLst>
      <p:ext uri="{BB962C8B-B14F-4D97-AF65-F5344CB8AC3E}">
        <p14:creationId xmlns:p14="http://schemas.microsoft.com/office/powerpoint/2010/main" val="86532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5181600"/>
          </a:xfrm>
        </p:spPr>
        <p:txBody>
          <a:bodyPr>
            <a:normAutofit/>
          </a:bodyPr>
          <a:lstStyle/>
          <a:p>
            <a:pPr marL="0" indent="0">
              <a:buNone/>
            </a:pPr>
            <a:r>
              <a:rPr lang="en-US" b="1" i="1" dirty="0" smtClean="0"/>
              <a:t>Random</a:t>
            </a:r>
          </a:p>
          <a:p>
            <a:r>
              <a:rPr lang="en-US" dirty="0" smtClean="0"/>
              <a:t>Requires front loading and intentional planning.</a:t>
            </a:r>
          </a:p>
          <a:p>
            <a:r>
              <a:rPr lang="en-US" dirty="0" smtClean="0"/>
              <a:t>Can be common among grade levels.</a:t>
            </a:r>
          </a:p>
          <a:p>
            <a:endParaRPr lang="en-US" dirty="0"/>
          </a:p>
          <a:p>
            <a:pPr marL="0" indent="0">
              <a:buNone/>
            </a:pPr>
            <a:r>
              <a:rPr lang="en-US" b="1" i="1" dirty="0" smtClean="0"/>
              <a:t>Used in Isolation</a:t>
            </a:r>
          </a:p>
          <a:p>
            <a:r>
              <a:rPr lang="en-US" dirty="0" smtClean="0"/>
              <a:t>Trends and patterns among students/classes should be used to inform instructional focus or to develop mini-lessons to accompany lessons/units</a:t>
            </a:r>
          </a:p>
        </p:txBody>
      </p:sp>
      <p:sp>
        <p:nvSpPr>
          <p:cNvPr id="4" name="Title 3"/>
          <p:cNvSpPr>
            <a:spLocks noGrp="1"/>
          </p:cNvSpPr>
          <p:nvPr>
            <p:ph type="title"/>
          </p:nvPr>
        </p:nvSpPr>
        <p:spPr/>
        <p:txBody>
          <a:bodyPr/>
          <a:lstStyle/>
          <a:p>
            <a:pPr>
              <a:buNone/>
            </a:pPr>
            <a:r>
              <a:rPr lang="en-US" dirty="0" smtClean="0"/>
              <a:t>Flashbacks:  What it is NOT</a:t>
            </a:r>
            <a:endParaRPr lang="en-US" dirty="0"/>
          </a:p>
        </p:txBody>
      </p:sp>
    </p:spTree>
    <p:extLst>
      <p:ext uri="{BB962C8B-B14F-4D97-AF65-F5344CB8AC3E}">
        <p14:creationId xmlns:p14="http://schemas.microsoft.com/office/powerpoint/2010/main" val="113371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05800" cy="5181600"/>
          </a:xfrm>
        </p:spPr>
        <p:txBody>
          <a:bodyPr>
            <a:normAutofit/>
          </a:bodyPr>
          <a:lstStyle/>
          <a:p>
            <a:pPr marL="0" indent="0" algn="ctr">
              <a:buNone/>
            </a:pPr>
            <a:r>
              <a:rPr lang="en-US" b="1" i="1" dirty="0" smtClean="0"/>
              <a:t>Many different types of resources are relevant for constructing quality Flashback questions.  Teachers in our district have found the following resources to be helpful:</a:t>
            </a:r>
          </a:p>
          <a:p>
            <a:pPr marL="0" indent="0" algn="ctr">
              <a:buNone/>
            </a:pPr>
            <a:endParaRPr lang="en-US" b="1" i="1" dirty="0" smtClean="0"/>
          </a:p>
          <a:p>
            <a:r>
              <a:rPr lang="en-US" dirty="0" smtClean="0"/>
              <a:t>ACT Prep Questions</a:t>
            </a:r>
          </a:p>
          <a:p>
            <a:r>
              <a:rPr lang="en-US" dirty="0" smtClean="0"/>
              <a:t>Quality Core Database</a:t>
            </a:r>
          </a:p>
          <a:p>
            <a:r>
              <a:rPr lang="en-US" dirty="0" smtClean="0"/>
              <a:t>PLAN Sample Questions</a:t>
            </a:r>
          </a:p>
          <a:p>
            <a:r>
              <a:rPr lang="en-US" dirty="0" smtClean="0"/>
              <a:t>COACH Materials (or other similar materials)</a:t>
            </a:r>
          </a:p>
        </p:txBody>
      </p:sp>
      <p:sp>
        <p:nvSpPr>
          <p:cNvPr id="4" name="Title 3"/>
          <p:cNvSpPr>
            <a:spLocks noGrp="1"/>
          </p:cNvSpPr>
          <p:nvPr>
            <p:ph type="title"/>
          </p:nvPr>
        </p:nvSpPr>
        <p:spPr/>
        <p:txBody>
          <a:bodyPr/>
          <a:lstStyle/>
          <a:p>
            <a:pPr>
              <a:buNone/>
            </a:pPr>
            <a:r>
              <a:rPr lang="en-US" dirty="0" smtClean="0"/>
              <a:t>Flashbacks:  Resources for Teachers</a:t>
            </a:r>
            <a:endParaRPr lang="en-US" dirty="0"/>
          </a:p>
        </p:txBody>
      </p:sp>
    </p:spTree>
    <p:extLst>
      <p:ext uri="{BB962C8B-B14F-4D97-AF65-F5344CB8AC3E}">
        <p14:creationId xmlns:p14="http://schemas.microsoft.com/office/powerpoint/2010/main" val="274289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Instruction</a:t>
            </a:r>
            <a:endParaRPr lang="en-US" dirty="0"/>
          </a:p>
        </p:txBody>
      </p:sp>
    </p:spTree>
    <p:extLst>
      <p:ext uri="{BB962C8B-B14F-4D97-AF65-F5344CB8AC3E}">
        <p14:creationId xmlns:p14="http://schemas.microsoft.com/office/powerpoint/2010/main" val="174529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4800601"/>
          </a:xfrm>
        </p:spPr>
        <p:txBody>
          <a:bodyPr>
            <a:normAutofit/>
          </a:bodyPr>
          <a:lstStyle/>
          <a:p>
            <a:r>
              <a:rPr lang="en-US" dirty="0" smtClean="0"/>
              <a:t>This portion of the learning plan describes what the teacher and students will be doing during a class period.</a:t>
            </a:r>
          </a:p>
          <a:p>
            <a:r>
              <a:rPr lang="en-US" dirty="0" smtClean="0"/>
              <a:t>Resource materials may be listed and instruction should directly align with the Daily Learning Target and prepare the students for the Daily Learning Target Assessment.</a:t>
            </a:r>
          </a:p>
          <a:p>
            <a:r>
              <a:rPr lang="en-US" dirty="0" smtClean="0"/>
              <a:t>This is where teachers may makes notes to add resources or instructional notes in order to make changes for the following year.</a:t>
            </a:r>
          </a:p>
          <a:p>
            <a:r>
              <a:rPr lang="en-US" dirty="0" smtClean="0"/>
              <a:t>This portion of the learning plan needs to be viewed as a working document.</a:t>
            </a:r>
          </a:p>
          <a:p>
            <a:r>
              <a:rPr lang="en-US" dirty="0" smtClean="0"/>
              <a:t>Some teachers may need more details while other may not.  It is  important to highlight examples and common core standards  so that teaching and learning can be focused and intentional.</a:t>
            </a:r>
            <a:endParaRPr lang="en-US" dirty="0"/>
          </a:p>
        </p:txBody>
      </p:sp>
      <p:sp>
        <p:nvSpPr>
          <p:cNvPr id="5" name="Title 4"/>
          <p:cNvSpPr>
            <a:spLocks noGrp="1"/>
          </p:cNvSpPr>
          <p:nvPr>
            <p:ph type="title"/>
          </p:nvPr>
        </p:nvSpPr>
        <p:spPr>
          <a:xfrm>
            <a:off x="152400" y="152400"/>
            <a:ext cx="8229600" cy="1219200"/>
          </a:xfrm>
        </p:spPr>
        <p:txBody>
          <a:bodyPr/>
          <a:lstStyle/>
          <a:p>
            <a:pPr algn="ctr">
              <a:buNone/>
            </a:pPr>
            <a:r>
              <a:rPr lang="en-US" dirty="0" smtClean="0"/>
              <a:t>Instruction</a:t>
            </a:r>
            <a:br>
              <a:rPr lang="en-US" dirty="0" smtClean="0"/>
            </a:br>
            <a:r>
              <a:rPr lang="en-US" sz="2800" dirty="0" smtClean="0"/>
              <a:t>(Strategies/Activities/Differentiation)</a:t>
            </a:r>
            <a:endParaRPr lang="en-US" sz="2800" dirty="0"/>
          </a:p>
        </p:txBody>
      </p:sp>
    </p:spTree>
    <p:extLst>
      <p:ext uri="{BB962C8B-B14F-4D97-AF65-F5344CB8AC3E}">
        <p14:creationId xmlns:p14="http://schemas.microsoft.com/office/powerpoint/2010/main" val="217571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639763"/>
          </a:xfrm>
        </p:spPr>
        <p:txBody>
          <a:bodyPr/>
          <a:lstStyle/>
          <a:p>
            <a:pPr>
              <a:buNone/>
            </a:pPr>
            <a:r>
              <a:rPr lang="en-US" dirty="0" smtClean="0"/>
              <a:t>Getting to Know Us</a:t>
            </a:r>
            <a:endParaRPr lang="en-US" dirty="0"/>
          </a:p>
        </p:txBody>
      </p:sp>
      <p:sp>
        <p:nvSpPr>
          <p:cNvPr id="41" name="Text Placeholder 40"/>
          <p:cNvSpPr>
            <a:spLocks noGrp="1"/>
          </p:cNvSpPr>
          <p:nvPr>
            <p:ph type="body" sz="quarter" idx="16"/>
          </p:nvPr>
        </p:nvSpPr>
        <p:spPr>
          <a:xfrm>
            <a:off x="2057400" y="1447800"/>
            <a:ext cx="6629400" cy="838200"/>
          </a:xfrm>
        </p:spPr>
        <p:txBody>
          <a:bodyPr/>
          <a:lstStyle/>
          <a:p>
            <a:pPr lvl="0"/>
            <a:r>
              <a:rPr lang="en-US" sz="2800" dirty="0" smtClean="0"/>
              <a:t>Erin Tobbe, </a:t>
            </a:r>
            <a:r>
              <a:rPr lang="en-US" sz="2000" dirty="0" smtClean="0"/>
              <a:t>SCES Instructional Coach</a:t>
            </a:r>
            <a:r>
              <a:rPr lang="en-US" dirty="0" smtClean="0"/>
              <a:t/>
            </a:r>
            <a:br>
              <a:rPr lang="en-US" dirty="0" smtClean="0"/>
            </a:br>
            <a:endParaRPr lang="en-US" dirty="0"/>
          </a:p>
        </p:txBody>
      </p:sp>
      <p:sp>
        <p:nvSpPr>
          <p:cNvPr id="3" name="Right Arrow 2"/>
          <p:cNvSpPr/>
          <p:nvPr/>
        </p:nvSpPr>
        <p:spPr>
          <a:xfrm>
            <a:off x="1092200" y="1549400"/>
            <a:ext cx="990600" cy="381000"/>
          </a:xfrm>
          <a:prstGeom prst="rightArrow">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 Placeholder 40"/>
          <p:cNvSpPr>
            <a:spLocks noGrp="1"/>
          </p:cNvSpPr>
          <p:nvPr>
            <p:ph type="body" sz="quarter" idx="16"/>
          </p:nvPr>
        </p:nvSpPr>
        <p:spPr>
          <a:xfrm>
            <a:off x="1587500" y="2387600"/>
            <a:ext cx="6629400" cy="838200"/>
          </a:xfrm>
        </p:spPr>
        <p:txBody>
          <a:bodyPr/>
          <a:lstStyle/>
          <a:p>
            <a:pPr lvl="0"/>
            <a:r>
              <a:rPr lang="en-US" sz="2800" dirty="0" smtClean="0"/>
              <a:t>Laura James, </a:t>
            </a:r>
            <a:r>
              <a:rPr lang="en-US" sz="2000" dirty="0" smtClean="0"/>
              <a:t>SCMS Language Arts Teacher</a:t>
            </a:r>
            <a:endParaRPr lang="en-US" dirty="0"/>
          </a:p>
        </p:txBody>
      </p:sp>
      <p:sp>
        <p:nvSpPr>
          <p:cNvPr id="20" name="Right Arrow 19"/>
          <p:cNvSpPr/>
          <p:nvPr/>
        </p:nvSpPr>
        <p:spPr>
          <a:xfrm>
            <a:off x="622300" y="2489200"/>
            <a:ext cx="990600" cy="381000"/>
          </a:xfrm>
          <a:prstGeom prst="rightArrow">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Text Placeholder 40"/>
          <p:cNvSpPr>
            <a:spLocks noGrp="1"/>
          </p:cNvSpPr>
          <p:nvPr>
            <p:ph type="body" sz="quarter" idx="16"/>
          </p:nvPr>
        </p:nvSpPr>
        <p:spPr>
          <a:xfrm>
            <a:off x="2247900" y="3302000"/>
            <a:ext cx="6629400" cy="838200"/>
          </a:xfrm>
        </p:spPr>
        <p:txBody>
          <a:bodyPr/>
          <a:lstStyle/>
          <a:p>
            <a:pPr lvl="0"/>
            <a:r>
              <a:rPr lang="en-US" sz="2800" dirty="0" smtClean="0"/>
              <a:t>Kim Cook, </a:t>
            </a:r>
            <a:r>
              <a:rPr lang="en-US" sz="2000" dirty="0" smtClean="0"/>
              <a:t>SCHS English Teacher</a:t>
            </a:r>
            <a:endParaRPr lang="en-US" dirty="0"/>
          </a:p>
        </p:txBody>
      </p:sp>
      <p:sp>
        <p:nvSpPr>
          <p:cNvPr id="22" name="Right Arrow 21"/>
          <p:cNvSpPr/>
          <p:nvPr/>
        </p:nvSpPr>
        <p:spPr>
          <a:xfrm>
            <a:off x="1257300" y="3416300"/>
            <a:ext cx="990600" cy="381000"/>
          </a:xfrm>
          <a:prstGeom prst="rightArrow">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Text Placeholder 40"/>
          <p:cNvSpPr>
            <a:spLocks noGrp="1"/>
          </p:cNvSpPr>
          <p:nvPr>
            <p:ph type="body" sz="quarter" idx="16"/>
          </p:nvPr>
        </p:nvSpPr>
        <p:spPr>
          <a:xfrm>
            <a:off x="1574800" y="4292600"/>
            <a:ext cx="6629400" cy="838200"/>
          </a:xfrm>
        </p:spPr>
        <p:txBody>
          <a:bodyPr/>
          <a:lstStyle/>
          <a:p>
            <a:pPr lvl="0"/>
            <a:r>
              <a:rPr lang="en-US" sz="2800" dirty="0" smtClean="0"/>
              <a:t>Norma Thurman, </a:t>
            </a:r>
            <a:r>
              <a:rPr lang="en-US" dirty="0" smtClean="0"/>
              <a:t>Asst. Superintendent</a:t>
            </a:r>
            <a:endParaRPr lang="en-US" dirty="0"/>
          </a:p>
        </p:txBody>
      </p:sp>
      <p:sp>
        <p:nvSpPr>
          <p:cNvPr id="25" name="Right Arrow 24"/>
          <p:cNvSpPr/>
          <p:nvPr/>
        </p:nvSpPr>
        <p:spPr>
          <a:xfrm>
            <a:off x="609600" y="4394200"/>
            <a:ext cx="990600" cy="381000"/>
          </a:xfrm>
          <a:prstGeom prst="right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94938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16941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32035"/>
            <a:ext cx="8305800" cy="4525965"/>
          </a:xfrm>
        </p:spPr>
        <p:txBody>
          <a:bodyPr/>
          <a:lstStyle/>
          <a:p>
            <a:r>
              <a:rPr lang="en-US" dirty="0" smtClean="0"/>
              <a:t>Provides instructional variations for ECE population</a:t>
            </a:r>
          </a:p>
          <a:p>
            <a:r>
              <a:rPr lang="en-US" dirty="0" smtClean="0"/>
              <a:t>Completed by or in conjunction with ECE teachers</a:t>
            </a:r>
          </a:p>
          <a:p>
            <a:r>
              <a:rPr lang="en-US" dirty="0" smtClean="0"/>
              <a:t>Serves as a line of communication between ECE and general education teachers</a:t>
            </a:r>
            <a:endParaRPr lang="en-US" dirty="0"/>
          </a:p>
        </p:txBody>
      </p:sp>
      <p:sp>
        <p:nvSpPr>
          <p:cNvPr id="4" name="Title 3"/>
          <p:cNvSpPr>
            <a:spLocks noGrp="1"/>
          </p:cNvSpPr>
          <p:nvPr>
            <p:ph type="title"/>
          </p:nvPr>
        </p:nvSpPr>
        <p:spPr>
          <a:xfrm>
            <a:off x="152400" y="228600"/>
            <a:ext cx="8229600" cy="1981200"/>
          </a:xfrm>
        </p:spPr>
        <p:txBody>
          <a:bodyPr/>
          <a:lstStyle/>
          <a:p>
            <a:pPr algn="ctr">
              <a:buNone/>
            </a:pPr>
            <a:r>
              <a:rPr lang="en-US" dirty="0" smtClean="0"/>
              <a:t>AMA</a:t>
            </a:r>
            <a:br>
              <a:rPr lang="en-US" dirty="0" smtClean="0"/>
            </a:br>
            <a:r>
              <a:rPr lang="en-US" dirty="0" smtClean="0"/>
              <a:t>A</a:t>
            </a:r>
            <a:r>
              <a:rPr lang="en-US" b="0" dirty="0" smtClean="0"/>
              <a:t>ccommodations, </a:t>
            </a:r>
            <a:r>
              <a:rPr lang="en-US" dirty="0" smtClean="0"/>
              <a:t>M</a:t>
            </a:r>
            <a:r>
              <a:rPr lang="en-US" b="0" dirty="0" smtClean="0"/>
              <a:t>odifications, &amp;</a:t>
            </a:r>
            <a:br>
              <a:rPr lang="en-US" b="0" dirty="0" smtClean="0"/>
            </a:br>
            <a:r>
              <a:rPr lang="en-US" dirty="0" smtClean="0"/>
              <a:t>A</a:t>
            </a:r>
            <a:r>
              <a:rPr lang="en-US" b="0" dirty="0" smtClean="0"/>
              <a:t>daptations</a:t>
            </a:r>
            <a:r>
              <a:rPr lang="en-US" dirty="0" smtClean="0"/>
              <a:t/>
            </a:r>
            <a:br>
              <a:rPr lang="en-US" dirty="0" smtClean="0"/>
            </a:br>
            <a:endParaRPr lang="en-US" dirty="0"/>
          </a:p>
        </p:txBody>
      </p:sp>
    </p:spTree>
    <p:extLst>
      <p:ext uri="{BB962C8B-B14F-4D97-AF65-F5344CB8AC3E}">
        <p14:creationId xmlns:p14="http://schemas.microsoft.com/office/powerpoint/2010/main" val="222541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normAutofit/>
          </a:bodyPr>
          <a:lstStyle/>
          <a:p>
            <a:pPr marL="0" indent="0" algn="ctr">
              <a:buNone/>
            </a:pPr>
            <a:r>
              <a:rPr lang="en-US" sz="3200" b="1" dirty="0" smtClean="0"/>
              <a:t>H</a:t>
            </a:r>
            <a:r>
              <a:rPr lang="en-US" sz="3200" dirty="0" smtClean="0"/>
              <a:t>igher </a:t>
            </a:r>
            <a:r>
              <a:rPr lang="en-US" sz="3200" b="1" dirty="0" smtClean="0"/>
              <a:t>O</a:t>
            </a:r>
            <a:r>
              <a:rPr lang="en-US" sz="3200" dirty="0" smtClean="0"/>
              <a:t>rder </a:t>
            </a:r>
            <a:r>
              <a:rPr lang="en-US" sz="3200" b="1" dirty="0" smtClean="0"/>
              <a:t>T</a:t>
            </a:r>
            <a:r>
              <a:rPr lang="en-US" sz="3200" dirty="0" smtClean="0"/>
              <a:t>hinking</a:t>
            </a:r>
          </a:p>
          <a:p>
            <a:pPr marL="0" indent="0" algn="ctr">
              <a:buNone/>
            </a:pPr>
            <a:r>
              <a:rPr lang="en-US" sz="3200" dirty="0" smtClean="0"/>
              <a:t>Questions</a:t>
            </a:r>
            <a:endParaRPr lang="en-US" sz="3200" dirty="0"/>
          </a:p>
        </p:txBody>
      </p:sp>
      <p:sp>
        <p:nvSpPr>
          <p:cNvPr id="19" name="Title 18"/>
          <p:cNvSpPr>
            <a:spLocks noGrp="1"/>
          </p:cNvSpPr>
          <p:nvPr>
            <p:ph type="title"/>
          </p:nvPr>
        </p:nvSpPr>
        <p:spPr/>
        <p:txBody>
          <a:bodyPr/>
          <a:lstStyle/>
          <a:p>
            <a:pPr>
              <a:buNone/>
            </a:pPr>
            <a:r>
              <a:rPr lang="en-US" dirty="0" smtClean="0"/>
              <a:t>HOT Questions</a:t>
            </a:r>
            <a:endParaRPr lang="en-US" dirty="0"/>
          </a:p>
        </p:txBody>
      </p:sp>
    </p:spTree>
    <p:extLst>
      <p:ext uri="{BB962C8B-B14F-4D97-AF65-F5344CB8AC3E}">
        <p14:creationId xmlns:p14="http://schemas.microsoft.com/office/powerpoint/2010/main" val="205773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2438401"/>
          </a:xfrm>
        </p:spPr>
        <p:txBody>
          <a:bodyPr/>
          <a:lstStyle/>
          <a:p>
            <a:r>
              <a:rPr lang="en-US" dirty="0" smtClean="0"/>
              <a:t>Spencer County Teachers are expected to include HOT questions in their daily learning plans so that they are an intentional part of the lesson.</a:t>
            </a:r>
          </a:p>
          <a:p>
            <a:pPr marL="0" indent="0">
              <a:buNone/>
            </a:pPr>
            <a:endParaRPr lang="en-US" dirty="0" smtClean="0"/>
          </a:p>
          <a:p>
            <a:r>
              <a:rPr lang="en-US" dirty="0" smtClean="0"/>
              <a:t>The goal was to move from knowledge type questions to synthesizing, analyzing, and reasoning questions.</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Why are HOT questions included on the District Learning Plan?</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0" name="Content Placeholder 5"/>
          <p:cNvSpPr txBox="1">
            <a:spLocks/>
          </p:cNvSpPr>
          <p:nvPr/>
        </p:nvSpPr>
        <p:spPr>
          <a:xfrm>
            <a:off x="381000" y="3810000"/>
            <a:ext cx="6566836" cy="2438401"/>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2400" b="0" kern="1200">
                <a:solidFill>
                  <a:schemeClr val="accent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75000"/>
                </a:schemeClr>
              </a:buClr>
              <a:buSzPct val="70000"/>
              <a:buFont typeface="Arial" pitchFamily="34" charset="0"/>
              <a:buChar char="•"/>
              <a:defRPr sz="1600" kern="1200">
                <a:solidFill>
                  <a:schemeClr val="accent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14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Going through the process of planning for HOT questions in each lesson with PLCs gave the teachers practice creating the questions, which increased comfort with asking HOT questions, including wait time, and including them more frequently during each lesson.</a:t>
            </a:r>
          </a:p>
          <a:p>
            <a:pPr marL="0" indent="0">
              <a:buFont typeface="Arial" pitchFamily="34" charset="0"/>
              <a:buNone/>
            </a:pPr>
            <a:endParaRPr lang="en-US" dirty="0" smtClean="0"/>
          </a:p>
        </p:txBody>
      </p:sp>
    </p:spTree>
    <p:extLst>
      <p:ext uri="{BB962C8B-B14F-4D97-AF65-F5344CB8AC3E}">
        <p14:creationId xmlns:p14="http://schemas.microsoft.com/office/powerpoint/2010/main" val="309463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3695701"/>
          </a:xfrm>
        </p:spPr>
        <p:txBody>
          <a:bodyPr>
            <a:normAutofit/>
          </a:bodyPr>
          <a:lstStyle/>
          <a:p>
            <a:pPr marL="0" indent="0">
              <a:buNone/>
            </a:pPr>
            <a:r>
              <a:rPr lang="en-US" dirty="0" smtClean="0"/>
              <a:t>After valuable discussion in PLCs, teachers have come up with creative ways to include HOT questions in their daily instruction.</a:t>
            </a:r>
          </a:p>
          <a:p>
            <a:pPr lvl="1"/>
            <a:r>
              <a:rPr lang="en-US" dirty="0" smtClean="0"/>
              <a:t>Clipboard to have them out and accessible</a:t>
            </a:r>
          </a:p>
          <a:p>
            <a:pPr lvl="1"/>
            <a:r>
              <a:rPr lang="en-US" dirty="0" smtClean="0"/>
              <a:t>Smart beads</a:t>
            </a:r>
          </a:p>
          <a:p>
            <a:pPr lvl="1"/>
            <a:r>
              <a:rPr lang="en-US" dirty="0" smtClean="0"/>
              <a:t>HOT question stick</a:t>
            </a:r>
          </a:p>
          <a:p>
            <a:pPr lvl="1"/>
            <a:r>
              <a:rPr lang="en-US" dirty="0" smtClean="0"/>
              <a:t>Many teachers now are encouraging students to create their own HOT questions to be used during class discussions.</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How has this evolved in the classroom?</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28848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1981201"/>
          </a:xfrm>
        </p:spPr>
        <p:txBody>
          <a:bodyPr>
            <a:normAutofit/>
          </a:bodyPr>
          <a:lstStyle/>
          <a:p>
            <a:r>
              <a:rPr lang="en-US" dirty="0" smtClean="0"/>
              <a:t>Our teachers use </a:t>
            </a:r>
            <a:r>
              <a:rPr lang="en-US" dirty="0" err="1" smtClean="0"/>
              <a:t>Marzano’s</a:t>
            </a:r>
            <a:r>
              <a:rPr lang="en-US" dirty="0" smtClean="0"/>
              <a:t> Questioning Stems when discussing and the intentional planning of HOT questions.  “When used effectively, questioning can be one of the most flexible and adaptive tools in a teacher’s arsenal.” (</a:t>
            </a:r>
            <a:r>
              <a:rPr lang="en-US" dirty="0" err="1" smtClean="0"/>
              <a:t>Marzano</a:t>
            </a:r>
            <a:r>
              <a:rPr lang="en-US" dirty="0" smtClean="0"/>
              <a:t>, 2007)</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HOT Questions are Based on Research</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Content Placeholder 5"/>
          <p:cNvSpPr txBox="1">
            <a:spLocks/>
          </p:cNvSpPr>
          <p:nvPr/>
        </p:nvSpPr>
        <p:spPr>
          <a:xfrm>
            <a:off x="404260" y="2971800"/>
            <a:ext cx="6758539" cy="2438401"/>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2400" b="0" kern="1200">
                <a:solidFill>
                  <a:schemeClr val="accent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75000"/>
                </a:schemeClr>
              </a:buClr>
              <a:buSzPct val="70000"/>
              <a:buFont typeface="Arial" pitchFamily="34" charset="0"/>
              <a:buChar char="•"/>
              <a:defRPr sz="2000" kern="1200">
                <a:solidFill>
                  <a:schemeClr val="accent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1800" kern="1200">
                <a:solidFill>
                  <a:schemeClr val="accent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75000"/>
                </a:schemeClr>
              </a:buClr>
              <a:buSzPct val="70000"/>
              <a:buFont typeface="Arial" pitchFamily="34" charset="0"/>
              <a:buChar char="•"/>
              <a:defRPr sz="1600" kern="1200">
                <a:solidFill>
                  <a:schemeClr val="accent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75000"/>
                </a:schemeClr>
              </a:buClr>
              <a:buSzPct val="70000"/>
              <a:buFont typeface="Arial" pitchFamily="34" charset="0"/>
              <a:buChar char="•"/>
              <a:defRPr sz="1400" kern="1200">
                <a:solidFill>
                  <a:schemeClr val="accent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It is also important to ask a variety of HOT questions over time according to </a:t>
            </a:r>
            <a:r>
              <a:rPr lang="en-US" u="sng" dirty="0"/>
              <a:t>Text Complexity Raising Rigor in Reading</a:t>
            </a:r>
            <a:r>
              <a:rPr lang="en-US" dirty="0"/>
              <a:t>. (Fisher, Frey, Lapp 2012)  They reference the 21</a:t>
            </a:r>
            <a:r>
              <a:rPr lang="en-US" baseline="30000" dirty="0"/>
              <a:t>st</a:t>
            </a:r>
            <a:r>
              <a:rPr lang="en-US" dirty="0"/>
              <a:t> Century Version of Bloom’s Taxonomy and its importance in guiding students to read a variety of levels, from remembering to creating.</a:t>
            </a:r>
          </a:p>
          <a:p>
            <a:pPr marL="0" indent="0">
              <a:buFont typeface="Arial" pitchFamily="34" charset="0"/>
              <a:buNone/>
            </a:pPr>
            <a:endParaRPr lang="en-US" dirty="0" smtClean="0"/>
          </a:p>
        </p:txBody>
      </p:sp>
    </p:spTree>
    <p:extLst>
      <p:ext uri="{BB962C8B-B14F-4D97-AF65-F5344CB8AC3E}">
        <p14:creationId xmlns:p14="http://schemas.microsoft.com/office/powerpoint/2010/main" val="3637266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800" dirty="0" smtClean="0"/>
              <a:t>Creating</a:t>
            </a:r>
          </a:p>
          <a:p>
            <a:pPr marL="0" indent="0" algn="ctr">
              <a:buNone/>
            </a:pPr>
            <a:r>
              <a:rPr lang="en-US" sz="2800" dirty="0" smtClean="0"/>
              <a:t>Evaluating</a:t>
            </a:r>
          </a:p>
          <a:p>
            <a:pPr marL="0" indent="0" algn="ctr">
              <a:buNone/>
            </a:pPr>
            <a:r>
              <a:rPr lang="en-US" sz="2800" dirty="0" smtClean="0"/>
              <a:t>Analyzing</a:t>
            </a:r>
          </a:p>
          <a:p>
            <a:pPr marL="0" indent="0" algn="ctr">
              <a:buNone/>
            </a:pPr>
            <a:r>
              <a:rPr lang="en-US" sz="2800" dirty="0" smtClean="0"/>
              <a:t>Applying</a:t>
            </a:r>
          </a:p>
          <a:p>
            <a:pPr marL="0" indent="0" algn="ctr">
              <a:buNone/>
            </a:pPr>
            <a:r>
              <a:rPr lang="en-US" sz="2800" dirty="0" smtClean="0"/>
              <a:t>Understanding</a:t>
            </a:r>
          </a:p>
          <a:p>
            <a:pPr marL="0" indent="0" algn="ctr">
              <a:buNone/>
            </a:pPr>
            <a:r>
              <a:rPr lang="en-US" sz="2800" dirty="0" smtClean="0"/>
              <a:t>Remembering</a:t>
            </a:r>
            <a:endParaRPr lang="en-US" sz="2800" dirty="0"/>
          </a:p>
        </p:txBody>
      </p:sp>
      <p:sp>
        <p:nvSpPr>
          <p:cNvPr id="4" name="Title 3"/>
          <p:cNvSpPr>
            <a:spLocks noGrp="1"/>
          </p:cNvSpPr>
          <p:nvPr>
            <p:ph type="title"/>
          </p:nvPr>
        </p:nvSpPr>
        <p:spPr/>
        <p:txBody>
          <a:bodyPr/>
          <a:lstStyle/>
          <a:p>
            <a:pPr>
              <a:buNone/>
            </a:pPr>
            <a:r>
              <a:rPr lang="en-US" dirty="0" smtClean="0"/>
              <a:t>Bloom’s Taxonomy in the 21</a:t>
            </a:r>
            <a:r>
              <a:rPr lang="en-US" baseline="30000" dirty="0" smtClean="0"/>
              <a:t>st</a:t>
            </a:r>
            <a:r>
              <a:rPr lang="en-US" dirty="0" smtClean="0"/>
              <a:t> Century</a:t>
            </a:r>
            <a:endParaRPr lang="en-US" dirty="0"/>
          </a:p>
        </p:txBody>
      </p:sp>
    </p:spTree>
    <p:extLst>
      <p:ext uri="{BB962C8B-B14F-4D97-AF65-F5344CB8AC3E}">
        <p14:creationId xmlns:p14="http://schemas.microsoft.com/office/powerpoint/2010/main" val="343108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639763"/>
          </a:xfrm>
        </p:spPr>
        <p:txBody>
          <a:bodyPr/>
          <a:lstStyle/>
          <a:p>
            <a:pPr>
              <a:buNone/>
            </a:pPr>
            <a:r>
              <a:rPr lang="en-US" dirty="0" smtClean="0"/>
              <a:t>Daily Learning Target Assessment</a:t>
            </a:r>
            <a:endParaRPr lang="en-US" dirty="0"/>
          </a:p>
        </p:txBody>
      </p:sp>
    </p:spTree>
    <p:extLst>
      <p:ext uri="{BB962C8B-B14F-4D97-AF65-F5344CB8AC3E}">
        <p14:creationId xmlns:p14="http://schemas.microsoft.com/office/powerpoint/2010/main" val="61290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8219" y="1447800"/>
            <a:ext cx="8305800" cy="3733801"/>
          </a:xfrm>
        </p:spPr>
        <p:txBody>
          <a:bodyPr>
            <a:normAutofit/>
          </a:bodyPr>
          <a:lstStyle/>
          <a:p>
            <a:r>
              <a:rPr lang="en-US" dirty="0" smtClean="0"/>
              <a:t>Very brief formative assessment that truly and quickly assesses the learning target for that particular day.</a:t>
            </a:r>
          </a:p>
          <a:p>
            <a:endParaRPr lang="en-US" dirty="0" smtClean="0"/>
          </a:p>
          <a:p>
            <a:r>
              <a:rPr lang="en-US" dirty="0" smtClean="0"/>
              <a:t>Should take 5 minutes or less for the students to complete, and it should be easy to grade.</a:t>
            </a:r>
          </a:p>
          <a:p>
            <a:pPr marL="0" indent="0">
              <a:buNone/>
            </a:pPr>
            <a:endParaRPr lang="en-US" dirty="0"/>
          </a:p>
          <a:p>
            <a:r>
              <a:rPr lang="en-US" dirty="0" smtClean="0"/>
              <a:t>IMPORTANT – Must be congruent to the standard and activity.</a:t>
            </a:r>
          </a:p>
        </p:txBody>
      </p:sp>
      <p:sp>
        <p:nvSpPr>
          <p:cNvPr id="5" name="Title 4"/>
          <p:cNvSpPr>
            <a:spLocks noGrp="1"/>
          </p:cNvSpPr>
          <p:nvPr>
            <p:ph type="title"/>
          </p:nvPr>
        </p:nvSpPr>
        <p:spPr>
          <a:xfrm>
            <a:off x="228600" y="304800"/>
            <a:ext cx="8229600" cy="914400"/>
          </a:xfrm>
        </p:spPr>
        <p:txBody>
          <a:bodyPr/>
          <a:lstStyle/>
          <a:p>
            <a:pPr>
              <a:buNone/>
            </a:pPr>
            <a:r>
              <a:rPr lang="en-US" dirty="0" smtClean="0"/>
              <a:t>What is a Daily Learning Target Assessment (DLTA)?</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65718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2800 Students</a:t>
            </a:r>
          </a:p>
          <a:p>
            <a:pPr marL="0" indent="0">
              <a:buNone/>
            </a:pPr>
            <a:endParaRPr lang="en-US" dirty="0" smtClean="0"/>
          </a:p>
          <a:p>
            <a:r>
              <a:rPr lang="en-US" dirty="0" smtClean="0"/>
              <a:t>2 Elementary Schools, 1 Middle School, 1 High School, 1 Alternative School</a:t>
            </a:r>
          </a:p>
          <a:p>
            <a:pPr marL="0" indent="0">
              <a:buNone/>
            </a:pPr>
            <a:endParaRPr lang="en-US" dirty="0" smtClean="0"/>
          </a:p>
          <a:p>
            <a:r>
              <a:rPr lang="en-US" dirty="0" smtClean="0"/>
              <a:t>F/R Lunch – approximately 40%</a:t>
            </a:r>
          </a:p>
          <a:p>
            <a:pPr marL="0" indent="0">
              <a:buNone/>
            </a:pPr>
            <a:endParaRPr lang="en-US" dirty="0" smtClean="0"/>
          </a:p>
          <a:p>
            <a:r>
              <a:rPr lang="en-US" dirty="0" smtClean="0"/>
              <a:t>2012 Proficient District</a:t>
            </a:r>
          </a:p>
          <a:p>
            <a:pPr marL="0" indent="0">
              <a:buNone/>
            </a:pPr>
            <a:endParaRPr lang="en-US" dirty="0" smtClean="0"/>
          </a:p>
        </p:txBody>
      </p:sp>
      <p:sp>
        <p:nvSpPr>
          <p:cNvPr id="6" name="Title 5"/>
          <p:cNvSpPr>
            <a:spLocks noGrp="1"/>
          </p:cNvSpPr>
          <p:nvPr>
            <p:ph type="title"/>
          </p:nvPr>
        </p:nvSpPr>
        <p:spPr/>
        <p:txBody>
          <a:bodyPr/>
          <a:lstStyle/>
          <a:p>
            <a:pPr>
              <a:buNone/>
            </a:pPr>
            <a:r>
              <a:rPr lang="en-US" dirty="0" smtClean="0"/>
              <a:t>Spencer County Schools - Taylorsville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3695701"/>
          </a:xfrm>
        </p:spPr>
        <p:txBody>
          <a:bodyPr>
            <a:normAutofit/>
          </a:bodyPr>
          <a:lstStyle/>
          <a:p>
            <a:r>
              <a:rPr lang="en-US" dirty="0" smtClean="0"/>
              <a:t>Spencer County teachers are expected to formatively assess students’ mastery of the learning target everyday.</a:t>
            </a:r>
          </a:p>
          <a:p>
            <a:endParaRPr lang="en-US" dirty="0" smtClean="0"/>
          </a:p>
          <a:p>
            <a:r>
              <a:rPr lang="en-US" dirty="0" smtClean="0"/>
              <a:t>To effectively implement standards based instruction, each standard must be assessed as it is taught, intentionally.</a:t>
            </a:r>
          </a:p>
          <a:p>
            <a:pPr marL="0" indent="0">
              <a:buNone/>
            </a:pPr>
            <a:endParaRPr lang="en-US" dirty="0" smtClean="0"/>
          </a:p>
          <a:p>
            <a:r>
              <a:rPr lang="en-US" dirty="0" smtClean="0"/>
              <a:t>Each day this will be a formative assessment, meaning the data from these MUST be used to impact instructional decisions.</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Why is the DLTA a required part of the Learning Template?</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65718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1981201"/>
          </a:xfrm>
        </p:spPr>
        <p:txBody>
          <a:bodyPr>
            <a:normAutofit/>
          </a:bodyPr>
          <a:lstStyle/>
          <a:p>
            <a:r>
              <a:rPr lang="en-US" dirty="0" smtClean="0"/>
              <a:t>Rick </a:t>
            </a:r>
            <a:r>
              <a:rPr lang="en-US" dirty="0" err="1" smtClean="0"/>
              <a:t>Stiggins</a:t>
            </a:r>
            <a:endParaRPr lang="en-US" dirty="0" smtClean="0"/>
          </a:p>
          <a:p>
            <a:endParaRPr lang="en-US" dirty="0" smtClean="0"/>
          </a:p>
          <a:p>
            <a:r>
              <a:rPr lang="en-US" dirty="0" smtClean="0"/>
              <a:t>CHETL</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DLTAs are Based on Research</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65718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95399"/>
            <a:ext cx="8305800" cy="3962401"/>
          </a:xfrm>
        </p:spPr>
        <p:txBody>
          <a:bodyPr>
            <a:normAutofit/>
          </a:bodyPr>
          <a:lstStyle/>
          <a:p>
            <a:r>
              <a:rPr lang="en-US" dirty="0" smtClean="0"/>
              <a:t>Exit Slips</a:t>
            </a:r>
          </a:p>
          <a:p>
            <a:endParaRPr lang="en-US" dirty="0" smtClean="0"/>
          </a:p>
          <a:p>
            <a:r>
              <a:rPr lang="en-US" dirty="0" smtClean="0"/>
              <a:t>Self-Assessments (thumbs up/down, </a:t>
            </a:r>
            <a:r>
              <a:rPr lang="en-US" i="1" dirty="0" smtClean="0"/>
              <a:t>I Got It </a:t>
            </a:r>
            <a:r>
              <a:rPr lang="en-US" dirty="0" smtClean="0"/>
              <a:t>continuum, Traffic Lights)</a:t>
            </a:r>
          </a:p>
          <a:p>
            <a:pPr marL="0" indent="0">
              <a:buNone/>
            </a:pPr>
            <a:endParaRPr lang="en-US" dirty="0" smtClean="0"/>
          </a:p>
          <a:p>
            <a:r>
              <a:rPr lang="en-US" dirty="0" smtClean="0"/>
              <a:t>Multiple Choice (Qualit6y Core/ACT practice/AP Practice/Compass Practice</a:t>
            </a:r>
          </a:p>
          <a:p>
            <a:pPr marL="0" indent="0">
              <a:buNone/>
            </a:pPr>
            <a:endParaRPr lang="en-US" dirty="0" smtClean="0"/>
          </a:p>
          <a:p>
            <a:r>
              <a:rPr lang="en-US" dirty="0" smtClean="0"/>
              <a:t>Graphic Organizers</a:t>
            </a:r>
          </a:p>
          <a:p>
            <a:pPr marL="0" indent="0">
              <a:buNone/>
            </a:pPr>
            <a:endParaRPr lang="en-US" dirty="0" smtClean="0"/>
          </a:p>
        </p:txBody>
      </p:sp>
      <p:sp>
        <p:nvSpPr>
          <p:cNvPr id="5" name="Title 4"/>
          <p:cNvSpPr>
            <a:spLocks noGrp="1"/>
          </p:cNvSpPr>
          <p:nvPr>
            <p:ph type="title"/>
          </p:nvPr>
        </p:nvSpPr>
        <p:spPr>
          <a:xfrm>
            <a:off x="228600" y="304800"/>
            <a:ext cx="8229600" cy="914400"/>
          </a:xfrm>
        </p:spPr>
        <p:txBody>
          <a:bodyPr/>
          <a:lstStyle/>
          <a:p>
            <a:pPr>
              <a:buNone/>
            </a:pPr>
            <a:r>
              <a:rPr lang="en-US" dirty="0" smtClean="0"/>
              <a:t>DLTA Strategies</a:t>
            </a:r>
            <a:endParaRPr lang="en-US" dirty="0"/>
          </a:p>
        </p:txBody>
      </p:sp>
      <p:sp>
        <p:nvSpPr>
          <p:cNvPr id="8" name="TextBox 7"/>
          <p:cNvSpPr txBox="1"/>
          <p:nvPr/>
        </p:nvSpPr>
        <p:spPr>
          <a:xfrm>
            <a:off x="381000" y="3810000"/>
            <a:ext cx="6477000" cy="2362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401231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1999"/>
            <a:ext cx="5029200" cy="1143001"/>
          </a:xfrm>
        </p:spPr>
        <p:txBody>
          <a:bodyPr/>
          <a:lstStyle/>
          <a:p>
            <a:pPr algn="ctr">
              <a:buNone/>
            </a:pPr>
            <a:r>
              <a:rPr lang="en-US" sz="4000" dirty="0" smtClean="0"/>
              <a:t>How do we monitor?</a:t>
            </a:r>
            <a:endParaRPr lang="en-US" sz="4000" dirty="0"/>
          </a:p>
        </p:txBody>
      </p:sp>
      <p:pic>
        <p:nvPicPr>
          <p:cNvPr id="5" name="Picture Placeholder 4" descr="recycle_wd.png"/>
          <p:cNvPicPr>
            <a:picLocks noGrp="1" noChangeAspect="1"/>
          </p:cNvPicPr>
          <p:nvPr>
            <p:ph type="pic" idx="1"/>
          </p:nvPr>
        </p:nvPicPr>
        <p:blipFill>
          <a:blip r:embed="rId2"/>
          <a:stretch>
            <a:fillRect/>
          </a:stretch>
        </p:blipFill>
        <p:spPr>
          <a:xfrm>
            <a:off x="697932" y="609600"/>
            <a:ext cx="4852537" cy="3657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clipse\Downloads\tree_of_knowledge_book_drop_500_wht.gif"/>
          <p:cNvPicPr>
            <a:picLocks noChangeAspect="1" noChangeArrowheads="1" noCrop="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98" y="609600"/>
            <a:ext cx="5379602" cy="5759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24200" y="457199"/>
            <a:ext cx="5638800" cy="338139"/>
          </a:xfrm>
        </p:spPr>
        <p:txBody>
          <a:bodyPr/>
          <a:lstStyle/>
          <a:p>
            <a:pPr>
              <a:buNone/>
            </a:pPr>
            <a:r>
              <a:rPr lang="en-US" sz="2800" dirty="0" smtClean="0"/>
              <a:t>Spencer County Public Schools</a:t>
            </a:r>
            <a:endParaRPr lang="en-US" sz="2800" dirty="0"/>
          </a:p>
        </p:txBody>
      </p:sp>
      <p:sp>
        <p:nvSpPr>
          <p:cNvPr id="4" name="Text Placeholder 3"/>
          <p:cNvSpPr>
            <a:spLocks noGrp="1"/>
          </p:cNvSpPr>
          <p:nvPr>
            <p:ph type="body" sz="half" idx="2"/>
          </p:nvPr>
        </p:nvSpPr>
        <p:spPr>
          <a:xfrm>
            <a:off x="3644900" y="990600"/>
            <a:ext cx="5486400" cy="1828800"/>
          </a:xfrm>
        </p:spPr>
        <p:txBody>
          <a:bodyPr>
            <a:normAutofit/>
          </a:bodyPr>
          <a:lstStyle/>
          <a:p>
            <a:r>
              <a:rPr lang="en-US" sz="2000" dirty="0" smtClean="0">
                <a:solidFill>
                  <a:schemeClr val="tx1"/>
                </a:solidFill>
              </a:rPr>
              <a:t>Curriculum, Instruction &amp; Assessment</a:t>
            </a:r>
          </a:p>
          <a:p>
            <a:r>
              <a:rPr lang="en-US" sz="2000" dirty="0" smtClean="0">
                <a:solidFill>
                  <a:schemeClr val="tx1"/>
                </a:solidFill>
              </a:rPr>
              <a:t>website address:</a:t>
            </a:r>
          </a:p>
          <a:p>
            <a:endParaRPr lang="en-US" sz="1800" dirty="0">
              <a:solidFill>
                <a:schemeClr val="tx1"/>
              </a:solidFill>
            </a:endParaRPr>
          </a:p>
          <a:p>
            <a:r>
              <a:rPr lang="en-US" sz="1800" dirty="0" smtClean="0">
                <a:solidFill>
                  <a:schemeClr val="tx1"/>
                </a:solidFill>
              </a:rPr>
              <a:t>http</a:t>
            </a:r>
            <a:r>
              <a:rPr lang="en-US" sz="1800" dirty="0">
                <a:solidFill>
                  <a:schemeClr val="tx1"/>
                </a:solidFill>
              </a:rPr>
              <a:t>://</a:t>
            </a:r>
            <a:r>
              <a:rPr lang="en-US" sz="1800" dirty="0" smtClean="0">
                <a:solidFill>
                  <a:schemeClr val="tx1"/>
                </a:solidFill>
              </a:rPr>
              <a:t>publicschools.spencercounty.ky.gov/instruct.htm</a:t>
            </a:r>
          </a:p>
        </p:txBody>
      </p:sp>
    </p:spTree>
    <p:extLst>
      <p:ext uri="{BB962C8B-B14F-4D97-AF65-F5344CB8AC3E}">
        <p14:creationId xmlns:p14="http://schemas.microsoft.com/office/powerpoint/2010/main" val="694469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99"/>
            <a:ext cx="9144000" cy="6927801"/>
          </a:xfrm>
          <a:prstGeom prst="rect">
            <a:avLst/>
          </a:prstGeom>
        </p:spPr>
      </p:pic>
    </p:spTree>
    <p:extLst>
      <p:ext uri="{BB962C8B-B14F-4D97-AF65-F5344CB8AC3E}">
        <p14:creationId xmlns:p14="http://schemas.microsoft.com/office/powerpoint/2010/main" val="210013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1"/>
            <a:ext cx="9144000" cy="7065818"/>
          </a:xfrm>
          <a:prstGeom prst="rect">
            <a:avLst/>
          </a:prstGeom>
        </p:spPr>
      </p:pic>
    </p:spTree>
    <p:extLst>
      <p:ext uri="{BB962C8B-B14F-4D97-AF65-F5344CB8AC3E}">
        <p14:creationId xmlns:p14="http://schemas.microsoft.com/office/powerpoint/2010/main" val="144319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normAutofit/>
          </a:bodyPr>
          <a:lstStyle/>
          <a:p>
            <a:pPr marL="0" indent="0" algn="ctr">
              <a:buNone/>
            </a:pPr>
            <a:r>
              <a:rPr lang="en-US" sz="3200" dirty="0" smtClean="0"/>
              <a:t>How can a systematic process for planning positively impact student learning?</a:t>
            </a:r>
            <a:endParaRPr lang="en-US" sz="3200" dirty="0"/>
          </a:p>
        </p:txBody>
      </p:sp>
      <p:sp>
        <p:nvSpPr>
          <p:cNvPr id="19" name="Title 18"/>
          <p:cNvSpPr>
            <a:spLocks noGrp="1"/>
          </p:cNvSpPr>
          <p:nvPr>
            <p:ph type="title"/>
          </p:nvPr>
        </p:nvSpPr>
        <p:spPr/>
        <p:txBody>
          <a:bodyPr/>
          <a:lstStyle/>
          <a:p>
            <a:pPr>
              <a:buNone/>
            </a:pPr>
            <a:r>
              <a:rPr lang="en-US" dirty="0" smtClean="0"/>
              <a:t>Essential Question</a:t>
            </a:r>
            <a:endParaRPr lang="en-US" dirty="0"/>
          </a:p>
        </p:txBody>
      </p:sp>
    </p:spTree>
    <p:extLst>
      <p:ext uri="{BB962C8B-B14F-4D97-AF65-F5344CB8AC3E}">
        <p14:creationId xmlns:p14="http://schemas.microsoft.com/office/powerpoint/2010/main" val="149590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normAutofit/>
          </a:bodyPr>
          <a:lstStyle/>
          <a:p>
            <a:pPr marL="0" indent="0" algn="ctr">
              <a:buNone/>
            </a:pPr>
            <a:r>
              <a:rPr lang="en-US" sz="3200" dirty="0" smtClean="0"/>
              <a:t>I can communicate the components and purpose of a learning plan.</a:t>
            </a:r>
            <a:endParaRPr lang="en-US" sz="3200" dirty="0"/>
          </a:p>
        </p:txBody>
      </p:sp>
      <p:sp>
        <p:nvSpPr>
          <p:cNvPr id="19" name="Title 18"/>
          <p:cNvSpPr>
            <a:spLocks noGrp="1"/>
          </p:cNvSpPr>
          <p:nvPr>
            <p:ph type="title"/>
          </p:nvPr>
        </p:nvSpPr>
        <p:spPr/>
        <p:txBody>
          <a:bodyPr/>
          <a:lstStyle/>
          <a:p>
            <a:pPr>
              <a:buNone/>
            </a:pPr>
            <a:r>
              <a:rPr lang="en-US" dirty="0" smtClean="0"/>
              <a:t>Daily Learning Target</a:t>
            </a:r>
            <a:endParaRPr lang="en-US" dirty="0"/>
          </a:p>
        </p:txBody>
      </p:sp>
    </p:spTree>
    <p:extLst>
      <p:ext uri="{BB962C8B-B14F-4D97-AF65-F5344CB8AC3E}">
        <p14:creationId xmlns:p14="http://schemas.microsoft.com/office/powerpoint/2010/main" val="8378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p:txBody>
          <a:bodyPr/>
          <a:lstStyle/>
          <a:p>
            <a:pPr>
              <a:buNone/>
            </a:pPr>
            <a:r>
              <a:rPr lang="en-US" dirty="0" smtClean="0"/>
              <a:t>Essential Questions</a:t>
            </a:r>
            <a:endParaRPr lang="en-US" dirty="0"/>
          </a:p>
        </p:txBody>
      </p:sp>
    </p:spTree>
    <p:extLst>
      <p:ext uri="{BB962C8B-B14F-4D97-AF65-F5344CB8AC3E}">
        <p14:creationId xmlns:p14="http://schemas.microsoft.com/office/powerpoint/2010/main" val="261490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normAutofit/>
          </a:bodyPr>
          <a:lstStyle/>
          <a:p>
            <a:r>
              <a:rPr lang="en-US" sz="3200" dirty="0" smtClean="0"/>
              <a:t>Are meant to be argued with a variety of plausible responses.</a:t>
            </a:r>
          </a:p>
          <a:p>
            <a:r>
              <a:rPr lang="en-US" sz="3200" dirty="0" smtClean="0"/>
              <a:t>Require new thought.</a:t>
            </a:r>
          </a:p>
          <a:p>
            <a:r>
              <a:rPr lang="en-US" sz="3200" dirty="0" smtClean="0"/>
              <a:t>Are designed to provoke and sustain student inquiry, while also focusing student’s learning.</a:t>
            </a:r>
          </a:p>
          <a:p>
            <a:r>
              <a:rPr lang="en-US" sz="3200" dirty="0" smtClean="0"/>
              <a:t>Often address the conceptual or philosophical foundations of a discipline.</a:t>
            </a:r>
          </a:p>
          <a:p>
            <a:r>
              <a:rPr lang="en-US" sz="3200" dirty="0" smtClean="0"/>
              <a:t>Raise other important questions.</a:t>
            </a:r>
          </a:p>
          <a:p>
            <a:r>
              <a:rPr lang="en-US" sz="3200" dirty="0" smtClean="0"/>
              <a:t>Naturally and appropriately recur.</a:t>
            </a:r>
            <a:endParaRPr lang="en-US" sz="3200" dirty="0"/>
          </a:p>
        </p:txBody>
      </p:sp>
      <p:sp>
        <p:nvSpPr>
          <p:cNvPr id="19" name="Title 18"/>
          <p:cNvSpPr>
            <a:spLocks noGrp="1"/>
          </p:cNvSpPr>
          <p:nvPr>
            <p:ph type="title"/>
          </p:nvPr>
        </p:nvSpPr>
        <p:spPr/>
        <p:txBody>
          <a:bodyPr/>
          <a:lstStyle/>
          <a:p>
            <a:pPr>
              <a:buNone/>
            </a:pPr>
            <a:r>
              <a:rPr lang="en-US" dirty="0" smtClean="0"/>
              <a:t>Essential Questions…</a:t>
            </a:r>
            <a:endParaRPr lang="en-US" dirty="0"/>
          </a:p>
        </p:txBody>
      </p:sp>
    </p:spTree>
    <p:extLst>
      <p:ext uri="{BB962C8B-B14F-4D97-AF65-F5344CB8AC3E}">
        <p14:creationId xmlns:p14="http://schemas.microsoft.com/office/powerpoint/2010/main" val="1404829899"/>
      </p:ext>
    </p:extLst>
  </p:cSld>
  <p:clrMapOvr>
    <a:masterClrMapping/>
  </p:clrMapOvr>
</p:sld>
</file>

<file path=ppt/theme/theme1.xml><?xml version="1.0" encoding="utf-8"?>
<a:theme xmlns:a="http://schemas.openxmlformats.org/drawingml/2006/main" name="www.PresenterMedia.com - global desk">
  <a:themeElements>
    <a:clrScheme name="custom">
      <a:dk1>
        <a:sysClr val="windowText" lastClr="000000"/>
      </a:dk1>
      <a:lt1>
        <a:sysClr val="window" lastClr="FFFFFF"/>
      </a:lt1>
      <a:dk2>
        <a:srgbClr val="04617B"/>
      </a:dk2>
      <a:lt2>
        <a:srgbClr val="DBF5F9"/>
      </a:lt2>
      <a:accent1>
        <a:srgbClr val="232F7C"/>
      </a:accent1>
      <a:accent2>
        <a:srgbClr val="237BD6"/>
      </a:accent2>
      <a:accent3>
        <a:srgbClr val="D0082B"/>
      </a:accent3>
      <a:accent4>
        <a:srgbClr val="CED00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4A8C20-2BB2-4ED7-A688-DD1B39834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7455</TotalTime>
  <Words>1323</Words>
  <Application>Microsoft Office PowerPoint</Application>
  <PresentationFormat>On-screen Show (4:3)</PresentationFormat>
  <Paragraphs>163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Segoe UI</vt:lpstr>
      <vt:lpstr>Perpetua</vt:lpstr>
      <vt:lpstr>Calibri</vt:lpstr>
      <vt:lpstr>www.PresenterMedia.com - global desk</vt:lpstr>
      <vt:lpstr>Focus!  Focus!  Focus! Bringing It All Together</vt:lpstr>
      <vt:lpstr>Getting to Know Us</vt:lpstr>
      <vt:lpstr>Spencer County Schools - Taylorsville</vt:lpstr>
      <vt:lpstr>PowerPoint Presentation</vt:lpstr>
      <vt:lpstr>PowerPoint Presentation</vt:lpstr>
      <vt:lpstr>Essential Question</vt:lpstr>
      <vt:lpstr>Daily Learning Target</vt:lpstr>
      <vt:lpstr>Essential Questions</vt:lpstr>
      <vt:lpstr>Essential Questions…</vt:lpstr>
      <vt:lpstr>Essential Questions are NOT…</vt:lpstr>
      <vt:lpstr>Essential Questions K-12</vt:lpstr>
      <vt:lpstr>Applying EQs to Skill Areas</vt:lpstr>
      <vt:lpstr>Flashbacks:  What it Looks Like</vt:lpstr>
      <vt:lpstr>Flashbacks:   Example Page</vt:lpstr>
      <vt:lpstr>Flashbacks:  How it Works</vt:lpstr>
      <vt:lpstr>Flashbacks:  What it is NOT</vt:lpstr>
      <vt:lpstr>Flashbacks:  Resources for Teachers</vt:lpstr>
      <vt:lpstr>Instruction</vt:lpstr>
      <vt:lpstr>Instruction (Strategies/Activities/Differentiation)</vt:lpstr>
      <vt:lpstr>PowerPoint Presentation</vt:lpstr>
      <vt:lpstr>PowerPoint Presentation</vt:lpstr>
      <vt:lpstr>AMA Accommodations, Modifications, &amp; Adaptations </vt:lpstr>
      <vt:lpstr>HOT Questions</vt:lpstr>
      <vt:lpstr>Why are HOT questions included on the District Learning Plan?</vt:lpstr>
      <vt:lpstr>How has this evolved in the classroom?</vt:lpstr>
      <vt:lpstr>HOT Questions are Based on Research</vt:lpstr>
      <vt:lpstr>Bloom’s Taxonomy in the 21st Century</vt:lpstr>
      <vt:lpstr>Daily Learning Target Assessment</vt:lpstr>
      <vt:lpstr>What is a Daily Learning Target Assessment (DLTA)?</vt:lpstr>
      <vt:lpstr>Why is the DLTA a required part of the Learning Template?</vt:lpstr>
      <vt:lpstr>DLTAs are Based on Research</vt:lpstr>
      <vt:lpstr>DLTA Strategies</vt:lpstr>
      <vt:lpstr>How do we monitor?</vt:lpstr>
      <vt:lpstr>Spencer County Public Schools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Fluke, Tanya</dc:creator>
  <cp:lastModifiedBy>Fluke, Tanya</cp:lastModifiedBy>
  <cp:revision>197</cp:revision>
  <dcterms:modified xsi:type="dcterms:W3CDTF">2013-06-20T17:43:21Z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TC018572789991</vt:lpwstr>
  </property>
</Properties>
</file>