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76" r:id="rId3"/>
    <p:sldMasterId id="2147483701" r:id="rId4"/>
  </p:sldMasterIdLst>
  <p:notesMasterIdLst>
    <p:notesMasterId r:id="rId39"/>
  </p:notesMasterIdLst>
  <p:handoutMasterIdLst>
    <p:handoutMasterId r:id="rId40"/>
  </p:handoutMasterIdLst>
  <p:sldIdLst>
    <p:sldId id="289" r:id="rId5"/>
    <p:sldId id="285" r:id="rId6"/>
    <p:sldId id="309" r:id="rId7"/>
    <p:sldId id="286" r:id="rId8"/>
    <p:sldId id="310" r:id="rId9"/>
    <p:sldId id="258" r:id="rId10"/>
    <p:sldId id="308" r:id="rId11"/>
    <p:sldId id="259" r:id="rId12"/>
    <p:sldId id="260" r:id="rId13"/>
    <p:sldId id="261" r:id="rId14"/>
    <p:sldId id="293" r:id="rId15"/>
    <p:sldId id="262" r:id="rId16"/>
    <p:sldId id="264" r:id="rId17"/>
    <p:sldId id="301" r:id="rId18"/>
    <p:sldId id="265" r:id="rId19"/>
    <p:sldId id="266" r:id="rId20"/>
    <p:sldId id="307" r:id="rId21"/>
    <p:sldId id="311" r:id="rId22"/>
    <p:sldId id="278" r:id="rId23"/>
    <p:sldId id="312" r:id="rId24"/>
    <p:sldId id="290" r:id="rId25"/>
    <p:sldId id="302" r:id="rId26"/>
    <p:sldId id="268" r:id="rId27"/>
    <p:sldId id="270" r:id="rId28"/>
    <p:sldId id="303" r:id="rId29"/>
    <p:sldId id="272" r:id="rId30"/>
    <p:sldId id="305" r:id="rId31"/>
    <p:sldId id="306" r:id="rId32"/>
    <p:sldId id="275" r:id="rId33"/>
    <p:sldId id="279" r:id="rId34"/>
    <p:sldId id="282" r:id="rId35"/>
    <p:sldId id="283" r:id="rId36"/>
    <p:sldId id="287" r:id="rId37"/>
    <p:sldId id="2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2" autoAdjust="0"/>
    <p:restoredTop sz="86455" autoAdjust="0"/>
  </p:normalViewPr>
  <p:slideViewPr>
    <p:cSldViewPr>
      <p:cViewPr varScale="1">
        <p:scale>
          <a:sx n="81" d="100"/>
          <a:sy n="81" d="100"/>
        </p:scale>
        <p:origin x="-1584" y="-84"/>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FEAE8F-F2C9-4373-9E6A-06811655ACA8}" type="datetimeFigureOut">
              <a:rPr lang="en-US" smtClean="0"/>
              <a:pPr/>
              <a:t>6/24/2013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EE087A-D3CA-4D33-A6EA-064731FC914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4A2CB-2F47-4369-9D25-432E43E003E4}" type="datetimeFigureOut">
              <a:rPr lang="en-US" smtClean="0"/>
              <a:pPr/>
              <a:t>6/24/2013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B420E-6689-49D9-AF1E-BC3B206873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2E076-BE21-4826-AAAD-227C88AB7830}" type="slidenum">
              <a:rPr lang="en-US"/>
              <a:pPr/>
              <a:t>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Share your writing lives with your students…be explicit…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382B4-3A55-4434-B8A9-2D2D5D7F88A9}" type="slidenum">
              <a:rPr lang="en-US"/>
              <a:pPr/>
              <a:t>3</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So they drank up all their pop and ate up all their crackers and traveled up all those miles until finally they pulled into our yard.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C56B-BF81-4206-9B2C-AE3EB0DFFC7C}" type="slidenum">
              <a:rPr lang="en-US"/>
              <a:pPr/>
              <a:t>4</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t>In order to understand what this means, we are going to experience the process. </a:t>
            </a:r>
          </a:p>
          <a:p>
            <a:endParaRPr lang="en-US"/>
          </a:p>
          <a:p>
            <a:r>
              <a:rPr lang="en-US"/>
              <a:t>Chapter 6 in Wondrous Words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7B420E-6689-49D9-AF1E-BC3B2068730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7B420E-6689-49D9-AF1E-BC3B20687307}"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DD8B0-8A2D-4A58-9E1F-010F40BB3BBA}" type="slidenum">
              <a:rPr lang="en-US"/>
              <a:pPr/>
              <a:t>31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Seamstress story from wondrous words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34708-E08D-4857-BCCB-4935CAAF2A6A}" type="slidenum">
              <a:rPr lang="en-US"/>
              <a:pPr/>
              <a:t>33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Talk over bullets…what do they mean…</a:t>
            </a:r>
          </a:p>
          <a:p>
            <a:endParaRPr lang="en-US"/>
          </a:p>
          <a:p>
            <a:r>
              <a:rPr lang="en-US"/>
              <a:t>Read Stella’s email…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4C40FA-5395-4A6E-89AE-28D5A847802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509"/>
            <a:ext cx="8229600" cy="1143000"/>
          </a:xfrm>
          <a:prstGeom prst="rect">
            <a:avLst/>
          </a:prstGeom>
        </p:spPr>
        <p:txBody>
          <a:bodyPr/>
          <a:lstStyle>
            <a:lvl1pPr algn="l">
              <a:defRPr sz="4000" baseline="0">
                <a:solidFill>
                  <a:schemeClr val="bg1"/>
                </a:solidFill>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669900"/>
              </a:buClr>
              <a:defRPr/>
            </a:lvl1pPr>
            <a:lvl2pPr>
              <a:buClr>
                <a:srgbClr val="669900"/>
              </a:buClr>
              <a:defRPr/>
            </a:lvl2pPr>
            <a:lvl3pPr>
              <a:buClr>
                <a:srgbClr val="669900"/>
              </a:buClr>
              <a:defRPr/>
            </a:lvl3pPr>
            <a:lvl4pPr>
              <a:buClr>
                <a:srgbClr val="669900"/>
              </a:buClr>
              <a:defRPr/>
            </a:lvl4pPr>
            <a:lvl5pPr>
              <a:buClr>
                <a:srgbClr val="6699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509"/>
            <a:ext cx="8229600" cy="1143000"/>
          </a:xfrm>
          <a:prstGeom prst="rect">
            <a:avLst/>
          </a:prstGeom>
        </p:spPr>
        <p:txBody>
          <a:bodyPr/>
          <a:lstStyle>
            <a:lvl1pPr algn="l">
              <a:defRPr sz="4000" baseline="0">
                <a:solidFill>
                  <a:schemeClr val="bg1"/>
                </a:solidFill>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669900"/>
              </a:buClr>
              <a:defRPr sz="2800"/>
            </a:lvl1pPr>
            <a:lvl2pPr>
              <a:buClr>
                <a:srgbClr val="669900"/>
              </a:buClr>
              <a:defRPr sz="2400"/>
            </a:lvl2pPr>
            <a:lvl3pPr>
              <a:buClr>
                <a:srgbClr val="669900"/>
              </a:buClr>
              <a:defRPr sz="2000"/>
            </a:lvl3pPr>
            <a:lvl4pPr>
              <a:buClr>
                <a:srgbClr val="669900"/>
              </a:buClr>
              <a:defRPr sz="1800"/>
            </a:lvl4pPr>
            <a:lvl5pPr>
              <a:buClr>
                <a:srgbClr val="66990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CA8CD8D-E212-40B2-AF21-E984993B856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C8F8B3-C26B-4EA6-9760-92550901C37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91B10DF2-28EE-4FB5-9E79-193719006662}"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DB3D40-68BB-40DF-87FD-155FD0721AEE}" type="datetimeFigureOut">
              <a:rPr lang="en-US" smtClean="0"/>
              <a:pPr/>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7892A-472A-465F-B223-4D0E279DF4D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DB3D40-68BB-40DF-87FD-155FD0721AEE}" type="datetimeFigureOut">
              <a:rPr lang="en-US" smtClean="0"/>
              <a:pPr/>
              <a:t>6/24/2013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347892A-472A-465F-B223-4D0E279DF4D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DB3D40-68BB-40DF-87FD-155FD0721AEE}" type="datetimeFigureOut">
              <a:rPr lang="en-US" smtClean="0"/>
              <a:pPr/>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7892A-472A-465F-B223-4D0E279DF4D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A8CD8D-E212-40B2-AF21-E984993B856D}"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AC8F8B3-C26B-4EA6-9760-92550901C37A}"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B3D40-68BB-40DF-87FD-155FD0721AEE}" type="datetimeFigureOut">
              <a:rPr lang="en-US" smtClean="0"/>
              <a:pPr/>
              <a:t>6/24/2013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7892A-472A-465F-B223-4D0E279DF4D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DB3D40-68BB-40DF-87FD-155FD0721AEE}" type="datetimeFigureOut">
              <a:rPr lang="en-US" smtClean="0"/>
              <a:pPr/>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7892A-472A-465F-B223-4D0E279DF4D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DB3D40-68BB-40DF-87FD-155FD0721AEE}" type="datetimeFigureOut">
              <a:rPr lang="en-US" smtClean="0"/>
              <a:pPr/>
              <a:t>6/24/2013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347892A-472A-465F-B223-4D0E279DF4D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DB3D40-68BB-40DF-87FD-155FD0721AEE}" type="datetimeFigureOut">
              <a:rPr lang="en-US" smtClean="0"/>
              <a:pPr/>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7892A-472A-465F-B223-4D0E279DF4D7}"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DB3D40-68BB-40DF-87FD-155FD0721AEE}" type="datetimeFigureOut">
              <a:rPr lang="en-US" smtClean="0"/>
              <a:pPr/>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7892A-472A-465F-B223-4D0E279DF4D7}"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CD5B1BF-68C1-4D50-8C3B-01A39833325C}" type="datetimeFigureOut">
              <a:rPr lang="en-US" smtClean="0"/>
              <a:pPr/>
              <a:t>6/24/2013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6A49B5-0451-4E84-A8FE-6AEEA9BEFF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1CD5B1BF-68C1-4D50-8C3B-01A39833325C}" type="datetimeFigureOut">
              <a:rPr lang="en-US" smtClean="0"/>
              <a:pPr/>
              <a:t>6/24/2013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F86A49B5-0451-4E84-A8FE-6AEEA9BEFFD0}" type="slidenum">
              <a:rPr lang="en-US" smtClean="0"/>
              <a:pPr/>
              <a:t>‹#›</a:t>
            </a:fld>
            <a:endParaRPr lang="en-US"/>
          </a:p>
        </p:txBody>
      </p:sp>
      <p:pic>
        <p:nvPicPr>
          <p:cNvPr id="3079" name="Picture 6" descr="GRREC POWERPOINT .psd"/>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062A6AFB-478D-465B-87F0-797F04C054AA}" type="slidenum">
              <a:rPr lang="en-US"/>
              <a:pPr>
                <a:defRPr/>
              </a:pPr>
              <a:t>‹#›</a:t>
            </a:fld>
            <a:endParaRPr lang="en-US" dirty="0"/>
          </a:p>
        </p:txBody>
      </p:sp>
      <p:pic>
        <p:nvPicPr>
          <p:cNvPr id="1031" name="Picture 6" descr="GRREC POWERPOINT .psd"/>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91B10DF2-28EE-4FB5-9E79-193719006662}" type="slidenum">
              <a:rPr lang="en-US"/>
              <a:pPr>
                <a:defRPr/>
              </a:pPr>
              <a:t>‹#›</a:t>
            </a:fld>
            <a:endParaRPr lang="en-US" dirty="0"/>
          </a:p>
        </p:txBody>
      </p:sp>
      <p:pic>
        <p:nvPicPr>
          <p:cNvPr id="2053" name="Picture 6" descr="GRREC POWERPOINT .psd"/>
          <p:cNvPicPr>
            <a:picLocks noChangeAspect="1"/>
          </p:cNvPicPr>
          <p:nvPr/>
        </p:nvPicPr>
        <p:blipFill>
          <a:blip r:embed="rId13" cstate="print"/>
          <a:srcRect t="82745"/>
          <a:stretch>
            <a:fillRect/>
          </a:stretch>
        </p:blipFill>
        <p:spPr bwMode="auto">
          <a:xfrm>
            <a:off x="0" y="5675313"/>
            <a:ext cx="9144000" cy="1182687"/>
          </a:xfrm>
          <a:prstGeom prst="rect">
            <a:avLst/>
          </a:prstGeom>
          <a:noFill/>
          <a:ln w="9525">
            <a:noFill/>
            <a:miter lim="800000"/>
            <a:headEnd/>
            <a:tailEnd/>
          </a:ln>
        </p:spPr>
      </p:pic>
      <p:pic>
        <p:nvPicPr>
          <p:cNvPr id="2054" name="Picture 2"/>
          <p:cNvPicPr>
            <a:picLocks noChangeAspect="1" noChangeArrowheads="1"/>
          </p:cNvPicPr>
          <p:nvPr/>
        </p:nvPicPr>
        <p:blipFill>
          <a:blip r:embed="rId14" cstate="print"/>
          <a:srcRect/>
          <a:stretch>
            <a:fillRect/>
          </a:stretch>
        </p:blipFill>
        <p:spPr bwMode="auto">
          <a:xfrm>
            <a:off x="0" y="0"/>
            <a:ext cx="9144000" cy="1268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CD5B1BF-68C1-4D50-8C3B-01A39833325C}" type="datetimeFigureOut">
              <a:rPr lang="en-US" smtClean="0"/>
              <a:pPr/>
              <a:t>6/24/2013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86A49B5-0451-4E84-A8FE-6AEEA9BEFF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hyperlink" Target="file:///C:\Users\nhuston.GRREC\Desktop\5-03_KG%20Sarahs%20Rube.mov" TargetMode="Externa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1.xml"/><Relationship Id="rId1" Type="http://schemas.openxmlformats.org/officeDocument/2006/relationships/video" Target="file:///C:\Users\nhuston.GRREC\Desktop\Hey,%20Little%20Ant.av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6.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6.xml"/><Relationship Id="rId1" Type="http://schemas.openxmlformats.org/officeDocument/2006/relationships/video" Target="file:///C:\Users\nhuston.GRREC\Desktop\PRIMARY%20NARRATIVE%20WRITING%20Clip%20%232.av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prstGeom prst="rect">
            <a:avLst/>
          </a:prstGeom>
        </p:spPr>
        <p:txBody>
          <a:bodyPr/>
          <a:lstStyle/>
          <a:p>
            <a:pPr algn="ctr">
              <a:buNone/>
            </a:pPr>
            <a:r>
              <a:rPr lang="en-US" dirty="0" smtClean="0"/>
              <a:t>Ruthie Staley and Nancy Huston</a:t>
            </a:r>
          </a:p>
          <a:p>
            <a:endParaRPr lang="en-US" dirty="0"/>
          </a:p>
        </p:txBody>
      </p:sp>
      <p:sp>
        <p:nvSpPr>
          <p:cNvPr id="4" name="Title 3"/>
          <p:cNvSpPr>
            <a:spLocks noGrp="1"/>
          </p:cNvSpPr>
          <p:nvPr>
            <p:ph type="ctrTitle"/>
          </p:nvPr>
        </p:nvSpPr>
        <p:spPr>
          <a:prstGeom prst="rect">
            <a:avLst/>
          </a:prstGeom>
        </p:spPr>
        <p:txBody>
          <a:bodyPr/>
          <a:lstStyle/>
          <a:p>
            <a:r>
              <a:rPr lang="en-US" i="1" dirty="0" smtClean="0">
                <a:solidFill>
                  <a:schemeClr val="bg1"/>
                </a:solidFill>
              </a:rPr>
              <a:t>Engaging our Youngest Writers</a:t>
            </a:r>
            <a:endParaRPr lang="en-US" i="1" dirty="0">
              <a:solidFill>
                <a:schemeClr val="bg1"/>
              </a:solidFill>
            </a:endParaRPr>
          </a:p>
        </p:txBody>
      </p:sp>
      <p:pic>
        <p:nvPicPr>
          <p:cNvPr id="66562" name="Picture 2" descr="C:\Users\nhuston.GRREC\AppData\Local\Microsoft\Windows\Temporary Internet Files\Content.IE5\32AADH71\MP900431192[1].jpg"/>
          <p:cNvPicPr>
            <a:picLocks noChangeAspect="1" noChangeArrowheads="1"/>
          </p:cNvPicPr>
          <p:nvPr/>
        </p:nvPicPr>
        <p:blipFill>
          <a:blip r:embed="rId2" cstate="print"/>
          <a:srcRect/>
          <a:stretch>
            <a:fillRect/>
          </a:stretch>
        </p:blipFill>
        <p:spPr bwMode="auto">
          <a:xfrm>
            <a:off x="3048000" y="3810000"/>
            <a:ext cx="2560320" cy="25603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8600"/>
            <a:ext cx="7772400" cy="1143000"/>
          </a:xfrm>
        </p:spPr>
        <p:txBody>
          <a:bodyPr/>
          <a:lstStyle/>
          <a:p>
            <a:pPr algn="ctr"/>
            <a:r>
              <a:rPr lang="en-US" dirty="0" smtClean="0"/>
              <a:t>WWF</a:t>
            </a:r>
            <a:endParaRPr lang="en-US" dirty="0"/>
          </a:p>
        </p:txBody>
      </p:sp>
      <p:pic>
        <p:nvPicPr>
          <p:cNvPr id="4" name="Content Placeholder 3" descr="On demand 4.jpg"/>
          <p:cNvPicPr>
            <a:picLocks noGrp="1" noChangeAspect="1"/>
          </p:cNvPicPr>
          <p:nvPr>
            <p:ph sz="quarter" idx="1"/>
          </p:nvPr>
        </p:nvPicPr>
        <p:blipFill>
          <a:blip r:embed="rId2" cstate="print">
            <a:lum bright="10000"/>
          </a:blip>
          <a:stretch>
            <a:fillRect/>
          </a:stretch>
        </p:blipFill>
        <p:spPr>
          <a:xfrm>
            <a:off x="3034145" y="1447800"/>
            <a:ext cx="3532909" cy="45720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Situation and Directions</a:t>
            </a:r>
            <a:endParaRPr lang="en-US" b="1" dirty="0"/>
          </a:p>
        </p:txBody>
      </p:sp>
      <p:sp>
        <p:nvSpPr>
          <p:cNvPr id="3" name="Content Placeholder 2"/>
          <p:cNvSpPr>
            <a:spLocks noGrp="1"/>
          </p:cNvSpPr>
          <p:nvPr>
            <p:ph sz="quarter" idx="1"/>
          </p:nvPr>
        </p:nvSpPr>
        <p:spPr>
          <a:ln>
            <a:solidFill>
              <a:schemeClr val="accent1"/>
            </a:solidFill>
          </a:ln>
        </p:spPr>
        <p:txBody>
          <a:bodyPr/>
          <a:lstStyle/>
          <a:p>
            <a:pPr>
              <a:buNone/>
            </a:pPr>
            <a:r>
              <a:rPr lang="en-US" sz="1800" b="1" dirty="0" smtClean="0"/>
              <a:t>January 23, 2013</a:t>
            </a:r>
          </a:p>
          <a:p>
            <a:pPr>
              <a:buNone/>
            </a:pPr>
            <a:r>
              <a:rPr lang="en-US" sz="1800" b="1" dirty="0" smtClean="0"/>
              <a:t>Dear Students of Mrs. Amanda’s Class,</a:t>
            </a:r>
          </a:p>
          <a:p>
            <a:pPr>
              <a:buNone/>
            </a:pPr>
            <a:r>
              <a:rPr lang="en-US" sz="1800" b="1" dirty="0" smtClean="0"/>
              <a:t>	I have heard that you are learning about George Washington and Abraham Lincoln.  You will find that these were both very important people to our country.  I would like to present a mission to each of you.  After you research informational texts on George Washington and Abraham Lincoln, write a </a:t>
            </a:r>
            <a:r>
              <a:rPr lang="en-US" sz="1800" b="1" dirty="0" smtClean="0">
                <a:solidFill>
                  <a:srgbClr val="FF0000"/>
                </a:solidFill>
              </a:rPr>
              <a:t>letter</a:t>
            </a:r>
            <a:r>
              <a:rPr lang="en-US" sz="1800" b="1" dirty="0" smtClean="0"/>
              <a:t> to me that gives your </a:t>
            </a:r>
            <a:r>
              <a:rPr lang="en-US" sz="1800" b="1" dirty="0" smtClean="0">
                <a:solidFill>
                  <a:srgbClr val="FF0000"/>
                </a:solidFill>
              </a:rPr>
              <a:t>opinion</a:t>
            </a:r>
            <a:r>
              <a:rPr lang="en-US" sz="1800" b="1" dirty="0" smtClean="0"/>
              <a:t> on which president made the biggest difference in our country.  Be sure and tell me why you think so.</a:t>
            </a:r>
          </a:p>
          <a:p>
            <a:pPr>
              <a:buNone/>
            </a:pPr>
            <a:endParaRPr lang="en-US" sz="1800" b="1" dirty="0" smtClean="0"/>
          </a:p>
          <a:p>
            <a:pPr>
              <a:buNone/>
            </a:pPr>
            <a:r>
              <a:rPr lang="en-US" sz="1800" b="1" dirty="0" smtClean="0"/>
              <a:t>Good luck on your mission.  I look forward to hearing from you!</a:t>
            </a:r>
          </a:p>
          <a:p>
            <a:pPr>
              <a:buNone/>
            </a:pPr>
            <a:r>
              <a:rPr lang="en-US" sz="1800" b="1" dirty="0" smtClean="0"/>
              <a:t> </a:t>
            </a:r>
          </a:p>
          <a:p>
            <a:pPr>
              <a:buNone/>
            </a:pPr>
            <a:r>
              <a:rPr lang="en-US" sz="1800" b="1" dirty="0" smtClean="0"/>
              <a:t>Sincerely,</a:t>
            </a:r>
          </a:p>
          <a:p>
            <a:pPr>
              <a:buNone/>
            </a:pPr>
            <a:r>
              <a:rPr lang="en-US" sz="1800" b="1" dirty="0" smtClean="0"/>
              <a:t> </a:t>
            </a:r>
          </a:p>
          <a:p>
            <a:pPr>
              <a:buNone/>
            </a:pPr>
            <a:r>
              <a:rPr lang="en-US" sz="1800" b="1" dirty="0" smtClean="0">
                <a:solidFill>
                  <a:srgbClr val="FF0000"/>
                </a:solidFill>
              </a:rPr>
              <a:t>President Barack Obama</a:t>
            </a:r>
          </a:p>
          <a:p>
            <a:pPr>
              <a:buNone/>
            </a:pP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180509"/>
            <a:ext cx="8524875" cy="1143000"/>
          </a:xfrm>
          <a:solidFill>
            <a:schemeClr val="accent1"/>
          </a:solidFill>
        </p:spPr>
        <p:txBody>
          <a:bodyPr>
            <a:normAutofit fontScale="90000"/>
          </a:bodyPr>
          <a:lstStyle/>
          <a:p>
            <a:r>
              <a:rPr lang="en-US" b="1" dirty="0" smtClean="0">
                <a:solidFill>
                  <a:schemeClr val="bg1"/>
                </a:solidFill>
              </a:rPr>
              <a:t>Model using the same organizers as those used in Grades 3 and up…</a:t>
            </a:r>
            <a:endParaRPr lang="en-US" b="1" dirty="0">
              <a:solidFill>
                <a:schemeClr val="bg1"/>
              </a:solidFill>
            </a:endParaRPr>
          </a:p>
        </p:txBody>
      </p:sp>
      <p:pic>
        <p:nvPicPr>
          <p:cNvPr id="3074" name="Picture 2" descr="\\grrecfile\users\SCANS\SKMBT_C45413022818091_0001.jpg"/>
          <p:cNvPicPr>
            <a:picLocks noGrp="1" noChangeAspect="1" noChangeArrowheads="1"/>
          </p:cNvPicPr>
          <p:nvPr>
            <p:ph sz="quarter" idx="1"/>
          </p:nvPr>
        </p:nvPicPr>
        <p:blipFill>
          <a:blip r:embed="rId2" cstate="print"/>
          <a:srcRect/>
          <a:stretch>
            <a:fillRect/>
          </a:stretch>
        </p:blipFill>
        <p:spPr bwMode="auto">
          <a:xfrm>
            <a:off x="494418" y="1514475"/>
            <a:ext cx="2826329" cy="3657600"/>
          </a:xfrm>
          <a:prstGeom prst="rect">
            <a:avLst/>
          </a:prstGeom>
          <a:noFill/>
          <a:ln>
            <a:solidFill>
              <a:schemeClr val="accent1"/>
            </a:solidFill>
          </a:ln>
        </p:spPr>
      </p:pic>
      <p:pic>
        <p:nvPicPr>
          <p:cNvPr id="3075" name="Picture 3" descr="\\grrecfile\users\SCANS\SKMBT_C45413022818090_0001.jpg"/>
          <p:cNvPicPr>
            <a:picLocks noChangeAspect="1" noChangeArrowheads="1"/>
          </p:cNvPicPr>
          <p:nvPr/>
        </p:nvPicPr>
        <p:blipFill>
          <a:blip r:embed="rId3" cstate="print"/>
          <a:srcRect/>
          <a:stretch>
            <a:fillRect/>
          </a:stretch>
        </p:blipFill>
        <p:spPr bwMode="auto">
          <a:xfrm>
            <a:off x="3499591" y="1640205"/>
            <a:ext cx="2958359" cy="2286000"/>
          </a:xfrm>
          <a:prstGeom prst="rect">
            <a:avLst/>
          </a:prstGeom>
          <a:noFill/>
          <a:ln>
            <a:solidFill>
              <a:schemeClr val="accent1"/>
            </a:solidFill>
          </a:ln>
        </p:spPr>
      </p:pic>
      <p:pic>
        <p:nvPicPr>
          <p:cNvPr id="3076" name="Picture 4" descr="\\grrecfile\users\SCANS\SKMBT_C45413022818080_0001.jpg"/>
          <p:cNvPicPr>
            <a:picLocks noChangeAspect="1" noChangeArrowheads="1"/>
          </p:cNvPicPr>
          <p:nvPr/>
        </p:nvPicPr>
        <p:blipFill>
          <a:blip r:embed="rId4" cstate="print"/>
          <a:srcRect/>
          <a:stretch>
            <a:fillRect/>
          </a:stretch>
        </p:blipFill>
        <p:spPr bwMode="auto">
          <a:xfrm>
            <a:off x="6234614" y="3926205"/>
            <a:ext cx="2721691" cy="2103120"/>
          </a:xfrm>
          <a:prstGeom prst="rect">
            <a:avLst/>
          </a:prstGeom>
          <a:noFill/>
          <a:ln>
            <a:solidFill>
              <a:schemeClr val="accent1"/>
            </a:solidFill>
          </a:ln>
        </p:spPr>
      </p:pic>
      <p:sp>
        <p:nvSpPr>
          <p:cNvPr id="7" name="TextBox 6"/>
          <p:cNvSpPr txBox="1"/>
          <p:nvPr/>
        </p:nvSpPr>
        <p:spPr>
          <a:xfrm>
            <a:off x="161925" y="6029325"/>
            <a:ext cx="6296025" cy="369332"/>
          </a:xfrm>
          <a:prstGeom prst="rect">
            <a:avLst/>
          </a:prstGeom>
          <a:solidFill>
            <a:schemeClr val="bg1"/>
          </a:solidFill>
        </p:spPr>
        <p:txBody>
          <a:bodyPr wrap="square" rtlCol="0">
            <a:spAutoFit/>
          </a:bodyPr>
          <a:lstStyle/>
          <a:p>
            <a:r>
              <a:rPr lang="en-US" b="1" i="1" dirty="0" smtClean="0"/>
              <a:t>From Abell and Atherton Educational Consulting, Inc. </a:t>
            </a:r>
            <a:endParaRPr lang="en-US"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smtClean="0">
                <a:solidFill>
                  <a:schemeClr val="bg1"/>
                </a:solidFill>
              </a:rPr>
              <a:t>Opinion </a:t>
            </a:r>
            <a:endParaRPr lang="en-US" dirty="0">
              <a:solidFill>
                <a:schemeClr val="bg1"/>
              </a:solidFill>
            </a:endParaRPr>
          </a:p>
        </p:txBody>
      </p:sp>
      <p:sp>
        <p:nvSpPr>
          <p:cNvPr id="3" name="Content Placeholder 2"/>
          <p:cNvSpPr>
            <a:spLocks noGrp="1"/>
          </p:cNvSpPr>
          <p:nvPr>
            <p:ph sz="quarter" idx="1"/>
          </p:nvPr>
        </p:nvSpPr>
        <p:spPr/>
        <p:txBody>
          <a:bodyPr/>
          <a:lstStyle/>
          <a:p>
            <a:r>
              <a:rPr lang="en-US" b="1" i="1" dirty="0" smtClean="0"/>
              <a:t>Situation:</a:t>
            </a:r>
          </a:p>
          <a:p>
            <a:pPr>
              <a:buNone/>
            </a:pPr>
            <a:r>
              <a:rPr lang="en-US" dirty="0" smtClean="0"/>
              <a:t>	Long ago, in Samuel Eaton’s day, children had many difficult jobs to do.  </a:t>
            </a:r>
          </a:p>
          <a:p>
            <a:r>
              <a:rPr lang="en-US" b="1" i="1" dirty="0" smtClean="0"/>
              <a:t>Directions:</a:t>
            </a:r>
          </a:p>
          <a:p>
            <a:pPr>
              <a:buNone/>
            </a:pPr>
            <a:r>
              <a:rPr lang="en-US" dirty="0" smtClean="0"/>
              <a:t>	Write an </a:t>
            </a:r>
            <a:r>
              <a:rPr lang="en-US" b="1" dirty="0" smtClean="0">
                <a:solidFill>
                  <a:srgbClr val="C00000"/>
                </a:solidFill>
              </a:rPr>
              <a:t>essay</a:t>
            </a:r>
            <a:r>
              <a:rPr lang="en-US" dirty="0" smtClean="0"/>
              <a:t> telling your </a:t>
            </a:r>
            <a:r>
              <a:rPr lang="en-US" dirty="0" smtClean="0">
                <a:solidFill>
                  <a:srgbClr val="C00000"/>
                </a:solidFill>
              </a:rPr>
              <a:t>classmates</a:t>
            </a:r>
            <a:r>
              <a:rPr lang="en-US" dirty="0" smtClean="0"/>
              <a:t>  which </a:t>
            </a:r>
            <a:r>
              <a:rPr lang="en-US" dirty="0" smtClean="0">
                <a:solidFill>
                  <a:srgbClr val="C00000"/>
                </a:solidFill>
              </a:rPr>
              <a:t>job you think would be most difficult</a:t>
            </a:r>
            <a:r>
              <a:rPr lang="en-US" dirty="0" smtClean="0"/>
              <a:t>.  Use details to support your opinion.</a:t>
            </a:r>
          </a:p>
          <a:p>
            <a:endParaRPr lang="en-US" dirty="0" smtClean="0"/>
          </a:p>
        </p:txBody>
      </p:sp>
      <p:pic>
        <p:nvPicPr>
          <p:cNvPr id="5" name="Picture 4" descr="Samuel Eaton's Day.jpg"/>
          <p:cNvPicPr>
            <a:picLocks noChangeAspect="1"/>
          </p:cNvPicPr>
          <p:nvPr/>
        </p:nvPicPr>
        <p:blipFill>
          <a:blip r:embed="rId2" cstate="print"/>
          <a:stretch>
            <a:fillRect/>
          </a:stretch>
        </p:blipFill>
        <p:spPr>
          <a:xfrm>
            <a:off x="7391400" y="228600"/>
            <a:ext cx="1463040" cy="1602984"/>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564" t="3262" r="10789" b="14043"/>
          <a:stretch>
            <a:fillRect/>
          </a:stretch>
        </p:blipFill>
        <p:spPr bwMode="auto">
          <a:xfrm>
            <a:off x="304800" y="304800"/>
            <a:ext cx="4495800" cy="6400800"/>
          </a:xfrm>
          <a:prstGeom prst="rect">
            <a:avLst/>
          </a:prstGeom>
          <a:noFill/>
          <a:ln w="9525">
            <a:solidFill>
              <a:schemeClr val="accent1"/>
            </a:solidFill>
            <a:miter lim="800000"/>
            <a:headEnd/>
            <a:tailEnd/>
          </a:ln>
        </p:spPr>
      </p:pic>
      <p:sp>
        <p:nvSpPr>
          <p:cNvPr id="10" name="Content Placeholder 9"/>
          <p:cNvSpPr>
            <a:spLocks noGrp="1"/>
          </p:cNvSpPr>
          <p:nvPr>
            <p:ph sz="half" idx="4294967295"/>
          </p:nvPr>
        </p:nvSpPr>
        <p:spPr>
          <a:xfrm rot="10800000" flipH="1" flipV="1">
            <a:off x="4953000" y="228600"/>
            <a:ext cx="3962400" cy="6629400"/>
          </a:xfrm>
          <a:prstGeom prst="rect">
            <a:avLst/>
          </a:prstGeom>
          <a:solidFill>
            <a:schemeClr val="bg1"/>
          </a:solidFill>
          <a:ln>
            <a:solidFill>
              <a:schemeClr val="accent1"/>
            </a:solidFill>
          </a:ln>
        </p:spPr>
        <p:txBody>
          <a:bodyPr/>
          <a:lstStyle/>
          <a:p>
            <a:pPr>
              <a:buNone/>
            </a:pPr>
            <a:r>
              <a:rPr lang="en-US" dirty="0" smtClean="0"/>
              <a:t>        I think the most difficult job for Samuel Eaton is binding the rye.  He might get blisters on his fingers.  It might burn.  It would hard to squeeze his fingers.  It would be hard to tie.  And it might get down in his shirt.  Samuel Eaton sure had a hard job.</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524000"/>
          </a:xfrm>
          <a:solidFill>
            <a:schemeClr val="accent1"/>
          </a:solidFill>
        </p:spPr>
        <p:txBody>
          <a:bodyPr>
            <a:noAutofit/>
          </a:bodyPr>
          <a:lstStyle/>
          <a:p>
            <a:pPr algn="ctr"/>
            <a:r>
              <a:rPr lang="en-US" sz="4400" b="1" dirty="0" smtClean="0">
                <a:solidFill>
                  <a:schemeClr val="bg1"/>
                </a:solidFill>
              </a:rPr>
              <a:t/>
            </a:r>
            <a:br>
              <a:rPr lang="en-US" sz="4400" b="1" dirty="0" smtClean="0">
                <a:solidFill>
                  <a:schemeClr val="bg1"/>
                </a:solidFill>
              </a:rPr>
            </a:br>
            <a:r>
              <a:rPr lang="en-US" sz="4400" b="1" dirty="0" smtClean="0">
                <a:solidFill>
                  <a:schemeClr val="bg1"/>
                </a:solidFill>
              </a:rPr>
              <a:t/>
            </a:r>
            <a:br>
              <a:rPr lang="en-US" sz="4400" b="1" dirty="0" smtClean="0">
                <a:solidFill>
                  <a:schemeClr val="bg1"/>
                </a:solidFill>
              </a:rPr>
            </a:br>
            <a:r>
              <a:rPr lang="en-US" sz="4400" b="1" dirty="0" smtClean="0">
                <a:solidFill>
                  <a:schemeClr val="bg1"/>
                </a:solidFill>
              </a:rPr>
              <a:t/>
            </a:r>
            <a:br>
              <a:rPr lang="en-US" sz="4400" b="1" dirty="0" smtClean="0">
                <a:solidFill>
                  <a:schemeClr val="bg1"/>
                </a:solidFill>
              </a:rPr>
            </a:br>
            <a:r>
              <a:rPr lang="en-US" sz="4400" b="1" dirty="0" smtClean="0">
                <a:solidFill>
                  <a:schemeClr val="bg1"/>
                </a:solidFill>
              </a:rPr>
              <a:t>3.8 Paragraph </a:t>
            </a:r>
            <a:r>
              <a:rPr lang="en-US" sz="4400" dirty="0" smtClean="0">
                <a:solidFill>
                  <a:schemeClr val="bg1"/>
                </a:solidFill>
              </a:rPr>
              <a:t/>
            </a:r>
            <a:br>
              <a:rPr lang="en-US" sz="4400" dirty="0" smtClean="0">
                <a:solidFill>
                  <a:schemeClr val="bg1"/>
                </a:solidFill>
              </a:rPr>
            </a:br>
            <a:endParaRPr lang="en-US" sz="4400" dirty="0">
              <a:solidFill>
                <a:schemeClr val="bg1"/>
              </a:solidFill>
            </a:endParaRPr>
          </a:p>
        </p:txBody>
      </p:sp>
      <p:sp>
        <p:nvSpPr>
          <p:cNvPr id="3" name="Content Placeholder 2"/>
          <p:cNvSpPr>
            <a:spLocks noGrp="1"/>
          </p:cNvSpPr>
          <p:nvPr>
            <p:ph sz="quarter" idx="1"/>
          </p:nvPr>
        </p:nvSpPr>
        <p:spPr/>
        <p:txBody>
          <a:bodyPr>
            <a:normAutofit/>
          </a:bodyPr>
          <a:lstStyle/>
          <a:p>
            <a:pPr>
              <a:buNone/>
            </a:pPr>
            <a:endParaRPr lang="en-US" dirty="0" smtClean="0"/>
          </a:p>
          <a:p>
            <a:pPr>
              <a:buNone/>
            </a:pPr>
            <a:r>
              <a:rPr lang="en-US" b="1" dirty="0" smtClean="0"/>
              <a:t>3.8 Paragraph= 3 points and 8 sentences</a:t>
            </a:r>
          </a:p>
          <a:p>
            <a:pPr>
              <a:buNone/>
            </a:pPr>
            <a:endParaRPr lang="en-US" b="1" dirty="0" smtClean="0"/>
          </a:p>
          <a:p>
            <a:r>
              <a:rPr lang="en-US" sz="2800" b="1" dirty="0" smtClean="0"/>
              <a:t>One clear idea, expressed in a topic sentence</a:t>
            </a:r>
          </a:p>
          <a:p>
            <a:r>
              <a:rPr lang="en-US" sz="2800" b="1" dirty="0" smtClean="0"/>
              <a:t>3 reasons, points, or details which support </a:t>
            </a:r>
          </a:p>
          <a:p>
            <a:r>
              <a:rPr lang="en-US" sz="2800" b="1" dirty="0" smtClean="0"/>
              <a:t>An example of each reason, point or detail</a:t>
            </a:r>
          </a:p>
          <a:p>
            <a:r>
              <a:rPr lang="en-US" sz="2800" b="1" dirty="0" smtClean="0"/>
              <a:t>A conclusion which summarizes or ends the paragraph</a:t>
            </a:r>
          </a:p>
          <a:p>
            <a:pPr>
              <a:buNone/>
            </a:pPr>
            <a:r>
              <a:rPr lang="en-US" sz="2400" dirty="0" smtClean="0"/>
              <a:t> 	</a:t>
            </a:r>
          </a:p>
          <a:p>
            <a:pPr>
              <a:buNone/>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tx1"/>
            </a:solidFill>
          </a:ln>
        </p:spPr>
        <p:txBody>
          <a:bodyPr>
            <a:normAutofit/>
          </a:bodyPr>
          <a:lstStyle/>
          <a:p>
            <a:pPr algn="ctr"/>
            <a:r>
              <a:rPr lang="en-US" sz="3600" b="1" dirty="0" smtClean="0">
                <a:solidFill>
                  <a:schemeClr val="bg1"/>
                </a:solidFill>
              </a:rPr>
              <a:t>What does the 3.8 look like in K-3?</a:t>
            </a:r>
            <a:endParaRPr lang="en-US" sz="3600" b="1" dirty="0">
              <a:solidFill>
                <a:schemeClr val="bg1"/>
              </a:solidFill>
            </a:endParaRPr>
          </a:p>
        </p:txBody>
      </p:sp>
      <p:sp>
        <p:nvSpPr>
          <p:cNvPr id="3" name="Content Placeholder 2"/>
          <p:cNvSpPr>
            <a:spLocks noGrp="1"/>
          </p:cNvSpPr>
          <p:nvPr>
            <p:ph sz="quarter" idx="1"/>
          </p:nvPr>
        </p:nvSpPr>
        <p:spPr>
          <a:solidFill>
            <a:schemeClr val="bg1"/>
          </a:solidFill>
        </p:spPr>
        <p:txBody>
          <a:bodyPr>
            <a:normAutofit/>
          </a:bodyPr>
          <a:lstStyle/>
          <a:p>
            <a:pPr>
              <a:buNone/>
            </a:pPr>
            <a:r>
              <a:rPr lang="en-US" b="1" dirty="0" smtClean="0"/>
              <a:t>K-1 Paragraph= 1 point and 4 sentences (1.4)</a:t>
            </a:r>
          </a:p>
          <a:p>
            <a:r>
              <a:rPr lang="en-US" sz="2400" dirty="0" smtClean="0"/>
              <a:t>One clear idea, expressed in a topic sentence</a:t>
            </a:r>
          </a:p>
          <a:p>
            <a:r>
              <a:rPr lang="en-US" sz="2400" dirty="0" smtClean="0"/>
              <a:t>1 reason, point, or detail which support </a:t>
            </a:r>
          </a:p>
          <a:p>
            <a:r>
              <a:rPr lang="en-US" sz="2400" dirty="0" smtClean="0"/>
              <a:t>An example of each reason, point or detail</a:t>
            </a:r>
          </a:p>
          <a:p>
            <a:r>
              <a:rPr lang="en-US" sz="2400" dirty="0" smtClean="0"/>
              <a:t>A conclusion which summarizes or ends the paragraph</a:t>
            </a:r>
          </a:p>
          <a:p>
            <a:pPr>
              <a:buNone/>
            </a:pPr>
            <a:r>
              <a:rPr lang="en-US" b="1" dirty="0" smtClean="0"/>
              <a:t>2-3 Paragraph= 2 points and 6 sentences (2.6)</a:t>
            </a:r>
          </a:p>
          <a:p>
            <a:r>
              <a:rPr lang="en-US" sz="2400" dirty="0" smtClean="0"/>
              <a:t>One clear idea, expressed in a topic sentence</a:t>
            </a:r>
          </a:p>
          <a:p>
            <a:r>
              <a:rPr lang="en-US" sz="2400" dirty="0" smtClean="0"/>
              <a:t>2 reason, points, or details which support </a:t>
            </a:r>
          </a:p>
          <a:p>
            <a:r>
              <a:rPr lang="en-US" sz="2400" dirty="0" smtClean="0"/>
              <a:t>An example of each reason, point or detail</a:t>
            </a:r>
          </a:p>
          <a:p>
            <a:r>
              <a:rPr lang="en-US" sz="2400" dirty="0" smtClean="0"/>
              <a:t>A conclusion which summarizes or ends the paragraph</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200" b="1" dirty="0" smtClean="0"/>
              <a:t/>
            </a:r>
            <a:br>
              <a:rPr lang="en-US" sz="3200" b="1" dirty="0" smtClean="0"/>
            </a:br>
            <a:r>
              <a:rPr lang="en-US" sz="3600" b="1" dirty="0" smtClean="0"/>
              <a:t> </a:t>
            </a:r>
            <a:r>
              <a:rPr lang="en-US" sz="2800" b="1" dirty="0" smtClean="0"/>
              <a:t>Assessment</a:t>
            </a:r>
            <a:r>
              <a:rPr lang="en-US" sz="2400" b="1" dirty="0" smtClean="0"/>
              <a:t/>
            </a:r>
            <a:br>
              <a:rPr lang="en-US" sz="2400" b="1" dirty="0" smtClean="0"/>
            </a:br>
            <a:r>
              <a:rPr lang="en-US" sz="2400" b="1" dirty="0" smtClean="0"/>
              <a:t>Do your students know what good writing looks like?</a:t>
            </a:r>
            <a:endParaRPr lang="en-US" sz="3200" b="1" dirty="0"/>
          </a:p>
        </p:txBody>
      </p:sp>
      <p:sp>
        <p:nvSpPr>
          <p:cNvPr id="4" name="Action Button: Movie 3">
            <a:hlinkClick r:id="rId2" action="ppaction://hlinkfile" highlightClick="1"/>
          </p:cNvPr>
          <p:cNvSpPr/>
          <p:nvPr/>
        </p:nvSpPr>
        <p:spPr>
          <a:xfrm>
            <a:off x="3581400" y="2438400"/>
            <a:ext cx="2133600" cy="2209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Hamburger Rubrics</a:t>
            </a:r>
            <a:endParaRPr lang="en-US" dirty="0"/>
          </a:p>
        </p:txBody>
      </p:sp>
      <p:pic>
        <p:nvPicPr>
          <p:cNvPr id="4" name="Picture 2" descr="Pinned Image"/>
          <p:cNvPicPr>
            <a:picLocks noGrp="1" noChangeAspect="1" noChangeArrowheads="1"/>
          </p:cNvPicPr>
          <p:nvPr>
            <p:ph sz="quarter" idx="1"/>
          </p:nvPr>
        </p:nvPicPr>
        <p:blipFill>
          <a:blip r:embed="rId2" cstate="print"/>
          <a:srcRect/>
          <a:stretch>
            <a:fillRect/>
          </a:stretch>
        </p:blipFill>
        <p:spPr bwMode="auto">
          <a:xfrm>
            <a:off x="609600" y="1524000"/>
            <a:ext cx="2949677" cy="4572000"/>
          </a:xfrm>
          <a:prstGeom prst="rect">
            <a:avLst/>
          </a:prstGeom>
          <a:noFill/>
        </p:spPr>
      </p:pic>
      <p:pic>
        <p:nvPicPr>
          <p:cNvPr id="1027" name="Picture 3" descr="C:\Users\nhuston.GRREC\Pictures\hamburger rubric.jpg"/>
          <p:cNvPicPr>
            <a:picLocks noChangeAspect="1" noChangeArrowheads="1"/>
          </p:cNvPicPr>
          <p:nvPr/>
        </p:nvPicPr>
        <p:blipFill>
          <a:blip r:embed="rId3" cstate="print"/>
          <a:srcRect/>
          <a:stretch>
            <a:fillRect/>
          </a:stretch>
        </p:blipFill>
        <p:spPr bwMode="auto">
          <a:xfrm>
            <a:off x="3505200" y="1752600"/>
            <a:ext cx="5315188" cy="3200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pPr algn="ctr"/>
            <a:r>
              <a:rPr lang="en-US" dirty="0" smtClean="0">
                <a:solidFill>
                  <a:schemeClr val="bg1"/>
                </a:solidFill>
              </a:rPr>
              <a:t>Primary Letter Writing Rubric</a:t>
            </a:r>
            <a:endParaRPr lang="en-US" dirty="0">
              <a:solidFill>
                <a:schemeClr val="bg1"/>
              </a:solidFill>
            </a:endParaRPr>
          </a:p>
        </p:txBody>
      </p:sp>
      <p:pic>
        <p:nvPicPr>
          <p:cNvPr id="92162" name="Picture 2" descr="C:\Users\nhuston.GRREC\Desktop\Letter rubric.jpg"/>
          <p:cNvPicPr>
            <a:picLocks noGrp="1" noChangeAspect="1" noChangeArrowheads="1"/>
          </p:cNvPicPr>
          <p:nvPr>
            <p:ph sz="quarter" idx="1"/>
          </p:nvPr>
        </p:nvPicPr>
        <p:blipFill>
          <a:blip r:embed="rId2" cstate="print"/>
          <a:stretch>
            <a:fillRect/>
          </a:stretch>
        </p:blipFill>
        <p:spPr bwMode="auto">
          <a:xfrm>
            <a:off x="2743200" y="1752600"/>
            <a:ext cx="3959100" cy="4572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solidFill>
            <a:schemeClr val="accent1"/>
          </a:solidFill>
        </p:spPr>
        <p:txBody>
          <a:bodyPr/>
          <a:lstStyle/>
          <a:p>
            <a:pPr algn="ctr"/>
            <a:r>
              <a:rPr lang="en-US" dirty="0">
                <a:solidFill>
                  <a:schemeClr val="bg1"/>
                </a:solidFill>
              </a:rPr>
              <a:t>Teach Writing Like a Reader</a:t>
            </a:r>
          </a:p>
        </p:txBody>
      </p:sp>
      <p:sp>
        <p:nvSpPr>
          <p:cNvPr id="122883" name="Rectangle 3"/>
          <p:cNvSpPr>
            <a:spLocks noGrp="1" noChangeArrowheads="1"/>
          </p:cNvSpPr>
          <p:nvPr>
            <p:ph sz="quarter" idx="4294967295"/>
          </p:nvPr>
        </p:nvSpPr>
        <p:spPr>
          <a:xfrm>
            <a:off x="1371600" y="1447800"/>
            <a:ext cx="7772400" cy="4572000"/>
          </a:xfrm>
        </p:spPr>
        <p:txBody>
          <a:bodyPr/>
          <a:lstStyle/>
          <a:p>
            <a:r>
              <a:rPr lang="en-US" sz="2400" b="1" dirty="0"/>
              <a:t>Think aloud as we write</a:t>
            </a:r>
          </a:p>
          <a:p>
            <a:r>
              <a:rPr lang="en-US" sz="2400" b="1" dirty="0"/>
              <a:t>Think aloud as we read aloud</a:t>
            </a:r>
          </a:p>
          <a:p>
            <a:r>
              <a:rPr lang="en-US" sz="2400" b="1" dirty="0"/>
              <a:t>Notice what authors and illustrators do</a:t>
            </a:r>
          </a:p>
          <a:p>
            <a:r>
              <a:rPr lang="en-US" sz="2400" b="1" dirty="0"/>
              <a:t>Think and write with our students</a:t>
            </a:r>
          </a:p>
          <a:p>
            <a:r>
              <a:rPr lang="en-US" sz="2400" b="1" dirty="0"/>
              <a:t>Analyze effective writing of students and published authors</a:t>
            </a:r>
          </a:p>
          <a:p>
            <a:r>
              <a:rPr lang="en-US" sz="2400" b="1" dirty="0"/>
              <a:t>Compare and discuss good examples of writing and non-examples</a:t>
            </a:r>
          </a:p>
          <a:p>
            <a:r>
              <a:rPr lang="en-US" sz="2400" b="1" dirty="0"/>
              <a:t>Celebrate words and language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4953000" cy="1143000"/>
          </a:xfrm>
        </p:spPr>
        <p:txBody>
          <a:bodyPr/>
          <a:lstStyle/>
          <a:p>
            <a:r>
              <a:rPr lang="en-US" dirty="0" smtClean="0"/>
              <a:t>K-1 Paragraph Rubric</a:t>
            </a:r>
            <a:endParaRPr lang="en-US" dirty="0"/>
          </a:p>
        </p:txBody>
      </p:sp>
      <p:pic>
        <p:nvPicPr>
          <p:cNvPr id="4098" name="Picture 2" descr="C:\Users\nhuston.GRREC\Pictures\paper-chain.gif"/>
          <p:cNvPicPr>
            <a:picLocks noGrp="1" noChangeAspect="1" noChangeArrowheads="1"/>
          </p:cNvPicPr>
          <p:nvPr>
            <p:ph sz="quarter" idx="1"/>
          </p:nvPr>
        </p:nvPicPr>
        <p:blipFill>
          <a:blip r:embed="rId2" cstate="print"/>
          <a:srcRect r="21368"/>
          <a:stretch>
            <a:fillRect/>
          </a:stretch>
        </p:blipFill>
        <p:spPr bwMode="auto">
          <a:xfrm>
            <a:off x="762000" y="1524000"/>
            <a:ext cx="7659080" cy="4785360"/>
          </a:xfrm>
          <a:prstGeom prst="rect">
            <a:avLst/>
          </a:prstGeom>
          <a:noFill/>
        </p:spPr>
      </p:pic>
      <p:sp>
        <p:nvSpPr>
          <p:cNvPr id="5" name="TextBox 4"/>
          <p:cNvSpPr txBox="1"/>
          <p:nvPr/>
        </p:nvSpPr>
        <p:spPr>
          <a:xfrm>
            <a:off x="819112" y="3657600"/>
            <a:ext cx="1314488" cy="1200329"/>
          </a:xfrm>
          <a:prstGeom prst="rect">
            <a:avLst/>
          </a:prstGeom>
          <a:noFill/>
        </p:spPr>
        <p:txBody>
          <a:bodyPr wrap="square" rtlCol="0">
            <a:spAutoFit/>
          </a:bodyPr>
          <a:lstStyle/>
          <a:p>
            <a:r>
              <a:rPr lang="en-US" b="1" dirty="0" smtClean="0"/>
              <a:t>A Clear Idea</a:t>
            </a:r>
          </a:p>
          <a:p>
            <a:r>
              <a:rPr lang="en-US" b="1" dirty="0" smtClean="0"/>
              <a:t>Topic  Sentence</a:t>
            </a:r>
            <a:endParaRPr lang="en-US" b="1" dirty="0"/>
          </a:p>
        </p:txBody>
      </p:sp>
      <p:sp>
        <p:nvSpPr>
          <p:cNvPr id="7" name="TextBox 6"/>
          <p:cNvSpPr txBox="1"/>
          <p:nvPr/>
        </p:nvSpPr>
        <p:spPr>
          <a:xfrm>
            <a:off x="4114800" y="1600200"/>
            <a:ext cx="1143000" cy="923330"/>
          </a:xfrm>
          <a:prstGeom prst="rect">
            <a:avLst/>
          </a:prstGeom>
          <a:noFill/>
        </p:spPr>
        <p:txBody>
          <a:bodyPr wrap="square" rtlCol="0">
            <a:spAutoFit/>
          </a:bodyPr>
          <a:lstStyle/>
          <a:p>
            <a:r>
              <a:rPr lang="en-US" b="1" dirty="0" smtClean="0"/>
              <a:t>Reason or </a:t>
            </a:r>
          </a:p>
          <a:p>
            <a:r>
              <a:rPr lang="en-US" b="1" dirty="0" smtClean="0"/>
              <a:t>Detail</a:t>
            </a:r>
            <a:endParaRPr lang="en-US" b="1" dirty="0"/>
          </a:p>
        </p:txBody>
      </p:sp>
      <p:sp>
        <p:nvSpPr>
          <p:cNvPr id="8" name="TextBox 7"/>
          <p:cNvSpPr txBox="1"/>
          <p:nvPr/>
        </p:nvSpPr>
        <p:spPr>
          <a:xfrm>
            <a:off x="3505201" y="5029200"/>
            <a:ext cx="1828800" cy="646331"/>
          </a:xfrm>
          <a:prstGeom prst="rect">
            <a:avLst/>
          </a:prstGeom>
          <a:noFill/>
        </p:spPr>
        <p:txBody>
          <a:bodyPr wrap="square" rtlCol="0">
            <a:spAutoFit/>
          </a:bodyPr>
          <a:lstStyle/>
          <a:p>
            <a:r>
              <a:rPr lang="en-US" b="1" dirty="0" smtClean="0"/>
              <a:t>Example of the</a:t>
            </a:r>
          </a:p>
          <a:p>
            <a:r>
              <a:rPr lang="en-US" b="1" dirty="0" smtClean="0"/>
              <a:t>Reason or Detail</a:t>
            </a:r>
            <a:endParaRPr lang="en-US" b="1" dirty="0"/>
          </a:p>
        </p:txBody>
      </p:sp>
      <p:sp>
        <p:nvSpPr>
          <p:cNvPr id="9" name="TextBox 8"/>
          <p:cNvSpPr txBox="1"/>
          <p:nvPr/>
        </p:nvSpPr>
        <p:spPr>
          <a:xfrm>
            <a:off x="6858000" y="2743200"/>
            <a:ext cx="1524000" cy="923330"/>
          </a:xfrm>
          <a:prstGeom prst="rect">
            <a:avLst/>
          </a:prstGeom>
          <a:noFill/>
        </p:spPr>
        <p:txBody>
          <a:bodyPr wrap="square" rtlCol="0">
            <a:spAutoFit/>
          </a:bodyPr>
          <a:lstStyle/>
          <a:p>
            <a:r>
              <a:rPr lang="en-US" b="1" dirty="0" smtClean="0"/>
              <a:t>Conclusion or Summary Sentence</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1"/>
          </a:solidFill>
          <a:ln>
            <a:solidFill>
              <a:schemeClr val="tx1"/>
            </a:solidFill>
          </a:ln>
        </p:spPr>
        <p:txBody>
          <a:bodyPr>
            <a:normAutofit fontScale="90000"/>
          </a:bodyPr>
          <a:lstStyle/>
          <a:p>
            <a:r>
              <a:rPr lang="en-US" sz="4000" dirty="0" smtClean="0">
                <a:solidFill>
                  <a:schemeClr val="bg1"/>
                </a:solidFill>
              </a:rPr>
              <a:t>Explicitly Teach “Respectful Discourse”</a:t>
            </a:r>
            <a:endParaRPr lang="en-US" sz="4000" dirty="0">
              <a:solidFill>
                <a:schemeClr val="bg1"/>
              </a:solidFill>
            </a:endParaRPr>
          </a:p>
        </p:txBody>
      </p:sp>
      <p:pic>
        <p:nvPicPr>
          <p:cNvPr id="6" name="Content Placeholder 5" descr="033.JPG"/>
          <p:cNvPicPr>
            <a:picLocks noGrp="1" noChangeAspect="1"/>
          </p:cNvPicPr>
          <p:nvPr>
            <p:ph sz="quarter" idx="1"/>
          </p:nvPr>
        </p:nvPicPr>
        <p:blipFill>
          <a:blip r:embed="rId2" cstate="print">
            <a:lum bright="20000"/>
          </a:blip>
          <a:srcRect t="8333" r="12207" b="15000"/>
          <a:stretch>
            <a:fillRect/>
          </a:stretch>
        </p:blipFill>
        <p:spPr>
          <a:xfrm>
            <a:off x="2362200" y="1524000"/>
            <a:ext cx="4396059" cy="512064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idx="4294967295"/>
          </p:nvPr>
        </p:nvSpPr>
        <p:spPr>
          <a:xfrm>
            <a:off x="1371600" y="273050"/>
            <a:ext cx="7772400" cy="1143000"/>
          </a:xfrm>
        </p:spPr>
        <p:txBody>
          <a:bodyPr/>
          <a:lstStyle/>
          <a:p>
            <a:r>
              <a:rPr lang="en-US" sz="3600" i="1" dirty="0" smtClean="0">
                <a:solidFill>
                  <a:schemeClr val="bg1"/>
                </a:solidFill>
              </a:rPr>
              <a:t>Hey, Little Ant</a:t>
            </a:r>
            <a:endParaRPr lang="en-US" sz="3600" i="1" dirty="0">
              <a:solidFill>
                <a:schemeClr val="bg1"/>
              </a:solidFill>
            </a:endParaRPr>
          </a:p>
        </p:txBody>
      </p:sp>
      <p:sp>
        <p:nvSpPr>
          <p:cNvPr id="14" name="Text Placeholder 13"/>
          <p:cNvSpPr>
            <a:spLocks noGrp="1"/>
          </p:cNvSpPr>
          <p:nvPr>
            <p:ph type="body" idx="4294967295"/>
          </p:nvPr>
        </p:nvSpPr>
        <p:spPr>
          <a:xfrm>
            <a:off x="0" y="1600200"/>
            <a:ext cx="1905000" cy="4495800"/>
          </a:xfrm>
        </p:spPr>
        <p:txBody>
          <a:bodyPr>
            <a:normAutofit fontScale="85000" lnSpcReduction="20000"/>
          </a:bodyPr>
          <a:lstStyle/>
          <a:p>
            <a:endParaRPr lang="en-US" dirty="0" smtClean="0"/>
          </a:p>
          <a:p>
            <a:r>
              <a:rPr lang="en-US" sz="2800" b="1" dirty="0" smtClean="0"/>
              <a:t>The little ant is trying to convince the boy to change his opinion of ants. </a:t>
            </a:r>
          </a:p>
          <a:p>
            <a:endParaRPr lang="en-US" sz="2800" b="1" dirty="0" smtClean="0"/>
          </a:p>
          <a:p>
            <a:r>
              <a:rPr lang="en-US" sz="2800" b="1" dirty="0" smtClean="0"/>
              <a:t>What evidence does he use?</a:t>
            </a:r>
          </a:p>
        </p:txBody>
      </p:sp>
      <p:pic>
        <p:nvPicPr>
          <p:cNvPr id="5" name="Hey, Little Ant.avi">
            <a:hlinkClick r:id="" action="ppaction://media"/>
          </p:cNvPr>
          <p:cNvPicPr>
            <a:picLocks noRot="1" noChangeAspect="1"/>
          </p:cNvPicPr>
          <p:nvPr>
            <a:videoFile r:link="rId1"/>
          </p:nvPr>
        </p:nvPicPr>
        <p:blipFill>
          <a:blip r:embed="rId3" cstate="print"/>
          <a:stretch>
            <a:fillRect/>
          </a:stretch>
        </p:blipFill>
        <p:spPr>
          <a:xfrm>
            <a:off x="2286000" y="838200"/>
            <a:ext cx="6461760" cy="48463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a:ln>
            <a:solidFill>
              <a:schemeClr val="accent1"/>
            </a:solidFill>
          </a:ln>
        </p:spPr>
        <p:txBody>
          <a:bodyPr/>
          <a:lstStyle/>
          <a:p>
            <a:pPr algn="ctr"/>
            <a:r>
              <a:rPr lang="en-US" b="1" dirty="0" smtClean="0">
                <a:solidFill>
                  <a:schemeClr val="bg1"/>
                </a:solidFill>
              </a:rPr>
              <a:t>Book Review Prompt (Opinion)</a:t>
            </a:r>
            <a:endParaRPr lang="en-US" b="1" dirty="0">
              <a:solidFill>
                <a:schemeClr val="bg1"/>
              </a:solidFill>
            </a:endParaRPr>
          </a:p>
        </p:txBody>
      </p:sp>
      <p:sp>
        <p:nvSpPr>
          <p:cNvPr id="4" name="Content Placeholder 3"/>
          <p:cNvSpPr>
            <a:spLocks noGrp="1"/>
          </p:cNvSpPr>
          <p:nvPr>
            <p:ph sz="quarter" idx="1"/>
          </p:nvPr>
        </p:nvSpPr>
        <p:spPr>
          <a:xfrm>
            <a:off x="457200" y="1600200"/>
            <a:ext cx="8229600" cy="4724400"/>
          </a:xfrm>
          <a:solidFill>
            <a:schemeClr val="bg1"/>
          </a:solidFill>
        </p:spPr>
        <p:txBody>
          <a:bodyPr>
            <a:normAutofit lnSpcReduction="10000"/>
          </a:bodyPr>
          <a:lstStyle/>
          <a:p>
            <a:r>
              <a:rPr lang="en-US" sz="2800" b="1" dirty="0" smtClean="0"/>
              <a:t>Situation:</a:t>
            </a:r>
          </a:p>
          <a:p>
            <a:pPr>
              <a:buNone/>
            </a:pPr>
            <a:r>
              <a:rPr lang="en-US" sz="2800" b="1" dirty="0" smtClean="0"/>
              <a:t>	We have read lots of books by </a:t>
            </a:r>
            <a:r>
              <a:rPr lang="en-US" sz="2800" b="1" dirty="0" err="1" smtClean="0"/>
              <a:t>Keven</a:t>
            </a:r>
            <a:r>
              <a:rPr lang="en-US" sz="2800" b="1" dirty="0" smtClean="0"/>
              <a:t> </a:t>
            </a:r>
            <a:r>
              <a:rPr lang="en-US" sz="2800" b="1" dirty="0" err="1" smtClean="0"/>
              <a:t>Henkes</a:t>
            </a:r>
            <a:r>
              <a:rPr lang="en-US" sz="2800" b="1" dirty="0" smtClean="0"/>
              <a:t>.</a:t>
            </a:r>
          </a:p>
          <a:p>
            <a:pPr>
              <a:buNone/>
            </a:pPr>
            <a:endParaRPr lang="en-US" dirty="0" smtClean="0"/>
          </a:p>
          <a:p>
            <a:pPr>
              <a:buNone/>
            </a:pPr>
            <a:endParaRPr lang="en-US" dirty="0" smtClean="0"/>
          </a:p>
          <a:p>
            <a:pPr>
              <a:buNone/>
            </a:pPr>
            <a:endParaRPr lang="en-US" dirty="0" smtClean="0"/>
          </a:p>
          <a:p>
            <a:endParaRPr lang="en-US" sz="2800" b="1" dirty="0" smtClean="0"/>
          </a:p>
          <a:p>
            <a:r>
              <a:rPr lang="en-US" sz="2800" b="1" dirty="0" smtClean="0"/>
              <a:t>Directions:</a:t>
            </a:r>
          </a:p>
          <a:p>
            <a:pPr>
              <a:buNone/>
            </a:pPr>
            <a:r>
              <a:rPr lang="en-US" sz="2800" b="1" dirty="0" smtClean="0"/>
              <a:t>    What is your favorite Kevin Henke’s book?  Write a book review for the classroom newspaper telling which book is your favorite.  Give reasons why.</a:t>
            </a:r>
            <a:endParaRPr lang="en-US" sz="2800" b="1" dirty="0"/>
          </a:p>
        </p:txBody>
      </p:sp>
      <p:pic>
        <p:nvPicPr>
          <p:cNvPr id="6" name="Picture 5" descr="Henkes 1.jpg"/>
          <p:cNvPicPr>
            <a:picLocks noChangeAspect="1"/>
          </p:cNvPicPr>
          <p:nvPr/>
        </p:nvPicPr>
        <p:blipFill>
          <a:blip r:embed="rId2" cstate="print"/>
          <a:stretch>
            <a:fillRect/>
          </a:stretch>
        </p:blipFill>
        <p:spPr>
          <a:xfrm>
            <a:off x="1066800" y="2819400"/>
            <a:ext cx="1203006" cy="1463040"/>
          </a:xfrm>
          <a:prstGeom prst="rect">
            <a:avLst/>
          </a:prstGeom>
        </p:spPr>
      </p:pic>
      <p:pic>
        <p:nvPicPr>
          <p:cNvPr id="7" name="Picture 6" descr="Henkes 2.jpg"/>
          <p:cNvPicPr>
            <a:picLocks noChangeAspect="1"/>
          </p:cNvPicPr>
          <p:nvPr/>
        </p:nvPicPr>
        <p:blipFill>
          <a:blip r:embed="rId3" cstate="print"/>
          <a:stretch>
            <a:fillRect/>
          </a:stretch>
        </p:blipFill>
        <p:spPr>
          <a:xfrm>
            <a:off x="3352800" y="2743200"/>
            <a:ext cx="1554480" cy="1554480"/>
          </a:xfrm>
          <a:prstGeom prst="rect">
            <a:avLst/>
          </a:prstGeom>
        </p:spPr>
      </p:pic>
      <p:pic>
        <p:nvPicPr>
          <p:cNvPr id="8" name="Picture 7" descr="Henkes 3.jpg"/>
          <p:cNvPicPr>
            <a:picLocks noChangeAspect="1"/>
          </p:cNvPicPr>
          <p:nvPr/>
        </p:nvPicPr>
        <p:blipFill>
          <a:blip r:embed="rId4" cstate="print"/>
          <a:srcRect l="12692" t="5385" r="14615" b="4615"/>
          <a:stretch>
            <a:fillRect/>
          </a:stretch>
        </p:blipFill>
        <p:spPr>
          <a:xfrm>
            <a:off x="6096000" y="2819400"/>
            <a:ext cx="1255544" cy="155448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2286000" cy="1143000"/>
          </a:xfrm>
          <a:solidFill>
            <a:schemeClr val="accent1"/>
          </a:solidFill>
        </p:spPr>
        <p:txBody>
          <a:bodyPr/>
          <a:lstStyle/>
          <a:p>
            <a:r>
              <a:rPr lang="en-US" b="1" dirty="0" smtClean="0">
                <a:solidFill>
                  <a:schemeClr val="bg1"/>
                </a:solidFill>
              </a:rPr>
              <a:t>Narrative</a:t>
            </a:r>
            <a:endParaRPr lang="en-US" b="1" dirty="0">
              <a:solidFill>
                <a:schemeClr val="bg1"/>
              </a:solidFill>
            </a:endParaRPr>
          </a:p>
        </p:txBody>
      </p:sp>
      <p:sp>
        <p:nvSpPr>
          <p:cNvPr id="3" name="Content Placeholder 2"/>
          <p:cNvSpPr>
            <a:spLocks noGrp="1"/>
          </p:cNvSpPr>
          <p:nvPr>
            <p:ph sz="quarter" idx="1"/>
          </p:nvPr>
        </p:nvSpPr>
        <p:spPr>
          <a:xfrm>
            <a:off x="914400" y="1828800"/>
            <a:ext cx="7772400" cy="4191000"/>
          </a:xfrm>
        </p:spPr>
        <p:txBody>
          <a:bodyPr>
            <a:normAutofit/>
          </a:bodyPr>
          <a:lstStyle/>
          <a:p>
            <a:pPr>
              <a:buNone/>
            </a:pPr>
            <a:r>
              <a:rPr lang="en-US" b="1" dirty="0" smtClean="0"/>
              <a:t>Situation:</a:t>
            </a:r>
          </a:p>
          <a:p>
            <a:pPr>
              <a:buNone/>
            </a:pPr>
            <a:r>
              <a:rPr lang="en-US" b="1" dirty="0" smtClean="0"/>
              <a:t>	Today we read the book Hurricane by David </a:t>
            </a:r>
            <a:r>
              <a:rPr lang="en-US" b="1" dirty="0" err="1" smtClean="0"/>
              <a:t>Weisner</a:t>
            </a:r>
            <a:r>
              <a:rPr lang="en-US" b="1" dirty="0" smtClean="0"/>
              <a:t>.  The story tells about the experiences two boys have when a hurricane hits and what they do after the storm.  </a:t>
            </a:r>
          </a:p>
          <a:p>
            <a:pPr>
              <a:buNone/>
            </a:pPr>
            <a:r>
              <a:rPr lang="en-US" b="1" dirty="0" smtClean="0"/>
              <a:t>Directions:</a:t>
            </a:r>
          </a:p>
          <a:p>
            <a:pPr>
              <a:buNone/>
            </a:pPr>
            <a:r>
              <a:rPr lang="en-US" b="1" dirty="0" smtClean="0"/>
              <a:t>	Write a letter to your friend telling about a time you were in a big storm.  It may be fiction or non-fiction.</a:t>
            </a:r>
          </a:p>
        </p:txBody>
      </p:sp>
      <p:pic>
        <p:nvPicPr>
          <p:cNvPr id="4" name="Picture 3" descr="Hurricane.jpg"/>
          <p:cNvPicPr>
            <a:picLocks noChangeAspect="1"/>
          </p:cNvPicPr>
          <p:nvPr/>
        </p:nvPicPr>
        <p:blipFill>
          <a:blip r:embed="rId2" cstate="print">
            <a:lum bright="30000"/>
          </a:blip>
          <a:stretch>
            <a:fillRect/>
          </a:stretch>
        </p:blipFill>
        <p:spPr>
          <a:xfrm>
            <a:off x="5638800" y="228600"/>
            <a:ext cx="2377440" cy="202082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23825"/>
            <a:ext cx="8229600" cy="1293813"/>
          </a:xfrm>
          <a:solidFill>
            <a:schemeClr val="accent1"/>
          </a:solidFill>
          <a:ln>
            <a:solidFill>
              <a:schemeClr val="accent1"/>
            </a:solidFill>
          </a:ln>
        </p:spPr>
        <p:txBody>
          <a:bodyPr/>
          <a:lstStyle/>
          <a:p>
            <a:pPr algn="ctr"/>
            <a:r>
              <a:rPr lang="en-US" b="1" dirty="0" smtClean="0">
                <a:solidFill>
                  <a:schemeClr val="bg1"/>
                </a:solidFill>
              </a:rPr>
              <a:t>Narrative (Third Grade)</a:t>
            </a:r>
            <a:endParaRPr lang="en-US" b="1" dirty="0">
              <a:solidFill>
                <a:schemeClr val="bg1"/>
              </a:solidFill>
            </a:endParaRPr>
          </a:p>
        </p:txBody>
      </p:sp>
      <p:pic>
        <p:nvPicPr>
          <p:cNvPr id="1026" name="Picture 2" descr="C:\Users\nhuston.GRREC\Desktop\letter 2.jpg"/>
          <p:cNvPicPr>
            <a:picLocks noGrp="1" noChangeAspect="1" noChangeArrowheads="1"/>
          </p:cNvPicPr>
          <p:nvPr>
            <p:ph sz="quarter" idx="1"/>
          </p:nvPr>
        </p:nvPicPr>
        <p:blipFill>
          <a:blip r:embed="rId2" cstate="print">
            <a:lum contrast="-10000"/>
          </a:blip>
          <a:stretch>
            <a:fillRect/>
          </a:stretch>
        </p:blipFill>
        <p:spPr bwMode="auto">
          <a:xfrm>
            <a:off x="228600" y="3886200"/>
            <a:ext cx="2498783" cy="2468880"/>
          </a:xfrm>
          <a:prstGeom prst="rect">
            <a:avLst/>
          </a:prstGeom>
          <a:noFill/>
          <a:ln>
            <a:solidFill>
              <a:schemeClr val="accent1"/>
            </a:solidFill>
          </a:ln>
        </p:spPr>
      </p:pic>
      <p:pic>
        <p:nvPicPr>
          <p:cNvPr id="1028" name="Picture 4" descr="C:\Users\nhuston.GRREC\Desktop\Letter 3.jpg"/>
          <p:cNvPicPr>
            <a:picLocks noGrp="1" noChangeAspect="1" noChangeArrowheads="1"/>
          </p:cNvPicPr>
          <p:nvPr>
            <p:ph sz="quarter" idx="2"/>
          </p:nvPr>
        </p:nvPicPr>
        <p:blipFill>
          <a:blip r:embed="rId3" cstate="print">
            <a:lum contrast="-10000"/>
          </a:blip>
          <a:stretch>
            <a:fillRect/>
          </a:stretch>
        </p:blipFill>
        <p:spPr bwMode="auto">
          <a:xfrm>
            <a:off x="304800" y="1600200"/>
            <a:ext cx="2702844" cy="2651760"/>
          </a:xfrm>
          <a:prstGeom prst="rect">
            <a:avLst/>
          </a:prstGeom>
          <a:noFill/>
          <a:ln>
            <a:solidFill>
              <a:schemeClr val="accent1"/>
            </a:solidFill>
          </a:ln>
        </p:spPr>
      </p:pic>
      <p:sp>
        <p:nvSpPr>
          <p:cNvPr id="5" name="TextBox 4"/>
          <p:cNvSpPr txBox="1"/>
          <p:nvPr/>
        </p:nvSpPr>
        <p:spPr>
          <a:xfrm>
            <a:off x="3581401" y="1447800"/>
            <a:ext cx="5257800" cy="5181600"/>
          </a:xfrm>
          <a:prstGeom prst="rect">
            <a:avLst/>
          </a:prstGeom>
          <a:solidFill>
            <a:schemeClr val="bg1"/>
          </a:solidFill>
          <a:ln>
            <a:solidFill>
              <a:schemeClr val="accent1"/>
            </a:solidFill>
          </a:ln>
        </p:spPr>
        <p:txBody>
          <a:bodyPr wrap="square" rtlCol="0">
            <a:spAutoFit/>
          </a:bodyPr>
          <a:lstStyle/>
          <a:p>
            <a:pPr algn="r"/>
            <a:r>
              <a:rPr lang="en-US" b="1" dirty="0" smtClean="0"/>
              <a:t>January 10, 2011</a:t>
            </a:r>
          </a:p>
          <a:p>
            <a:r>
              <a:rPr lang="en-US" b="1" dirty="0" smtClean="0"/>
              <a:t>Dear Jarrod,</a:t>
            </a:r>
          </a:p>
          <a:p>
            <a:r>
              <a:rPr lang="en-US" b="1" dirty="0" smtClean="0"/>
              <a:t>     Two years ago, when it was pitch dark at midnight, an ice storm started.</a:t>
            </a:r>
          </a:p>
          <a:p>
            <a:r>
              <a:rPr lang="en-US" b="1" dirty="0" smtClean="0"/>
              <a:t>     My mom said we could stay up and sip on our hot cocoa since it was so noisy.  (Plus we were shivering with fright.)</a:t>
            </a:r>
          </a:p>
          <a:p>
            <a:r>
              <a:rPr lang="en-US" b="1" dirty="0" smtClean="0"/>
              <a:t>   Then all of a sudden, we heard a big  “CRASH!!!”  My sister screamed and I yelped.  We never knew what it until morning.  </a:t>
            </a:r>
          </a:p>
          <a:p>
            <a:r>
              <a:rPr lang="en-US" b="1" dirty="0" smtClean="0"/>
              <a:t>     Our backyard was a disaster.  Our fort fell over and got crushed to pieces.  And the wind had picked up our trampoline and thrown it like a </a:t>
            </a:r>
            <a:r>
              <a:rPr lang="en-US" b="1" dirty="0" err="1" smtClean="0"/>
              <a:t>frizbee</a:t>
            </a:r>
            <a:r>
              <a:rPr lang="en-US" b="1" dirty="0" smtClean="0"/>
              <a:t> across the street.</a:t>
            </a:r>
          </a:p>
          <a:p>
            <a:r>
              <a:rPr lang="en-US" b="1" dirty="0" smtClean="0"/>
              <a:t>     It took time and labor, but we finally built the fort back together.  </a:t>
            </a:r>
          </a:p>
          <a:p>
            <a:endParaRPr lang="en-US" b="1" dirty="0" smtClean="0"/>
          </a:p>
          <a:p>
            <a:r>
              <a:rPr lang="en-US" b="1" dirty="0" smtClean="0"/>
              <a:t>				Yours truly,</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Informative   (2</a:t>
            </a:r>
            <a:r>
              <a:rPr lang="en-US" b="1" baseline="30000" dirty="0" smtClean="0">
                <a:solidFill>
                  <a:schemeClr val="bg1"/>
                </a:solidFill>
              </a:rPr>
              <a:t>nd</a:t>
            </a:r>
            <a:r>
              <a:rPr lang="en-US" b="1" dirty="0" smtClean="0">
                <a:solidFill>
                  <a:schemeClr val="bg1"/>
                </a:solidFill>
              </a:rPr>
              <a:t> grade) </a:t>
            </a:r>
            <a:endParaRPr lang="en-US" b="1" dirty="0">
              <a:solidFill>
                <a:schemeClr val="bg1"/>
              </a:solidFill>
            </a:endParaRPr>
          </a:p>
        </p:txBody>
      </p:sp>
      <p:sp>
        <p:nvSpPr>
          <p:cNvPr id="4" name="Content Placeholder 3"/>
          <p:cNvSpPr>
            <a:spLocks noGrp="1"/>
          </p:cNvSpPr>
          <p:nvPr>
            <p:ph sz="quarter" idx="1"/>
          </p:nvPr>
        </p:nvSpPr>
        <p:spPr>
          <a:xfrm>
            <a:off x="914400" y="2286000"/>
            <a:ext cx="7772400" cy="3733800"/>
          </a:xfrm>
        </p:spPr>
        <p:txBody>
          <a:bodyPr>
            <a:normAutofit lnSpcReduction="10000"/>
          </a:bodyPr>
          <a:lstStyle/>
          <a:p>
            <a:endParaRPr lang="en-US" b="1" dirty="0" smtClean="0"/>
          </a:p>
          <a:p>
            <a:endParaRPr lang="en-US" b="1" dirty="0" smtClean="0"/>
          </a:p>
          <a:p>
            <a:r>
              <a:rPr lang="en-US" b="1" dirty="0" smtClean="0"/>
              <a:t>Situation:</a:t>
            </a:r>
          </a:p>
          <a:p>
            <a:pPr>
              <a:buNone/>
            </a:pPr>
            <a:r>
              <a:rPr lang="en-US" dirty="0" smtClean="0"/>
              <a:t>	We have been studying how Arctic animals protect themselves from the cold.  We did an experiment to see how whales stay warm in the icy waters.</a:t>
            </a:r>
          </a:p>
          <a:p>
            <a:r>
              <a:rPr lang="en-US" b="1" dirty="0" smtClean="0"/>
              <a:t>Directions:</a:t>
            </a:r>
          </a:p>
          <a:p>
            <a:pPr>
              <a:buNone/>
            </a:pPr>
            <a:r>
              <a:rPr lang="en-US" dirty="0" smtClean="0"/>
              <a:t>	Write an article for our class book telling about your scientific findings.</a:t>
            </a:r>
          </a:p>
          <a:p>
            <a:pPr>
              <a:buNone/>
            </a:pPr>
            <a:endParaRPr lang="en-US" dirty="0" smtClean="0"/>
          </a:p>
        </p:txBody>
      </p:sp>
      <p:pic>
        <p:nvPicPr>
          <p:cNvPr id="1031" name="Picture 7" descr="C:\Users\nhuston.GRREC\AppData\Local\Microsoft\Windows\Temporary Internet Files\Content.IE5\XHP6B347\MC900434571[1].wmf"/>
          <p:cNvPicPr>
            <a:picLocks noChangeAspect="1" noChangeArrowheads="1"/>
          </p:cNvPicPr>
          <p:nvPr/>
        </p:nvPicPr>
        <p:blipFill>
          <a:blip r:embed="rId2" cstate="print"/>
          <a:srcRect/>
          <a:stretch>
            <a:fillRect/>
          </a:stretch>
        </p:blipFill>
        <p:spPr bwMode="auto">
          <a:xfrm>
            <a:off x="5105400" y="685800"/>
            <a:ext cx="3472287" cy="2560320"/>
          </a:xfrm>
          <a:prstGeom prst="rect">
            <a:avLst/>
          </a:prstGeom>
          <a:noFill/>
        </p:spPr>
      </p:pic>
      <p:sp>
        <p:nvSpPr>
          <p:cNvPr id="12" name="TextBox 11"/>
          <p:cNvSpPr txBox="1"/>
          <p:nvPr/>
        </p:nvSpPr>
        <p:spPr>
          <a:xfrm>
            <a:off x="685801" y="1143000"/>
            <a:ext cx="3886200" cy="1446550"/>
          </a:xfrm>
          <a:prstGeom prst="rect">
            <a:avLst/>
          </a:prstGeom>
          <a:solidFill>
            <a:schemeClr val="accent1"/>
          </a:solidFill>
        </p:spPr>
        <p:txBody>
          <a:bodyPr wrap="square" rtlCol="0">
            <a:spAutoFit/>
          </a:bodyPr>
          <a:lstStyle/>
          <a:p>
            <a:pPr algn="ctr"/>
            <a:r>
              <a:rPr lang="en-US" sz="4400" b="1" dirty="0" smtClean="0">
                <a:solidFill>
                  <a:schemeClr val="bg1"/>
                </a:solidFill>
              </a:rPr>
              <a:t>Informational Writing</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lgn="ctr"/>
            <a:r>
              <a:rPr lang="en-US" dirty="0" smtClean="0">
                <a:solidFill>
                  <a:schemeClr val="bg1"/>
                </a:solidFill>
              </a:rPr>
              <a:t> </a:t>
            </a:r>
            <a:r>
              <a:rPr lang="en-US" sz="3600" b="1" dirty="0" smtClean="0">
                <a:solidFill>
                  <a:schemeClr val="bg1"/>
                </a:solidFill>
              </a:rPr>
              <a:t>Second</a:t>
            </a:r>
            <a:r>
              <a:rPr lang="en-US" sz="3600" dirty="0" smtClean="0">
                <a:solidFill>
                  <a:schemeClr val="bg1"/>
                </a:solidFill>
              </a:rPr>
              <a:t> Grade On-Demand (Informative)</a:t>
            </a:r>
            <a:endParaRPr lang="en-US" dirty="0">
              <a:solidFill>
                <a:schemeClr val="bg1"/>
              </a:solidFill>
            </a:endParaRPr>
          </a:p>
        </p:txBody>
      </p:sp>
      <p:pic>
        <p:nvPicPr>
          <p:cNvPr id="4" name="Content Placeholder 3" descr="on demand 2.jpg"/>
          <p:cNvPicPr>
            <a:picLocks noGrp="1" noChangeAspect="1"/>
          </p:cNvPicPr>
          <p:nvPr>
            <p:ph sz="quarter" idx="1"/>
          </p:nvPr>
        </p:nvPicPr>
        <p:blipFill>
          <a:blip r:embed="rId2" cstate="print">
            <a:lum bright="-10000" contrast="10000"/>
          </a:blip>
          <a:stretch>
            <a:fillRect/>
          </a:stretch>
        </p:blipFill>
        <p:spPr>
          <a:xfrm>
            <a:off x="228600" y="1600200"/>
            <a:ext cx="3497335" cy="4525963"/>
          </a:xfrm>
          <a:ln>
            <a:solidFill>
              <a:schemeClr val="accent1"/>
            </a:solidFill>
          </a:ln>
        </p:spPr>
      </p:pic>
      <p:sp>
        <p:nvSpPr>
          <p:cNvPr id="5" name="TextBox 4"/>
          <p:cNvSpPr txBox="1"/>
          <p:nvPr/>
        </p:nvSpPr>
        <p:spPr>
          <a:xfrm>
            <a:off x="3962401" y="1447800"/>
            <a:ext cx="4724400" cy="4524315"/>
          </a:xfrm>
          <a:prstGeom prst="rect">
            <a:avLst/>
          </a:prstGeom>
          <a:noFill/>
        </p:spPr>
        <p:txBody>
          <a:bodyPr wrap="square" rtlCol="0">
            <a:spAutoFit/>
          </a:bodyPr>
          <a:lstStyle/>
          <a:p>
            <a:r>
              <a:rPr lang="en-US" sz="2400" b="1" dirty="0" smtClean="0"/>
              <a:t>Do you know what blubber is?  It’s animal fat! Today we put one hand in icy cold water.  We put the other hand in blubber while it was in the water.  The hand with blubber was warm! I think the blue whale is warm because he has lots of blubber.  There was ice in the water we put our hands in.  That’s another reason I think whales are warm, too.  But I’m glad I’m not a whale, because blubber feels gross!</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prstGeom prst="rect">
            <a:avLst/>
          </a:prstGeom>
          <a:solidFill>
            <a:schemeClr val="accent1"/>
          </a:solidFill>
        </p:spPr>
        <p:txBody>
          <a:bodyPr/>
          <a:lstStyle/>
          <a:p>
            <a:pPr algn="ctr"/>
            <a:r>
              <a:rPr lang="en-US" b="1" dirty="0" smtClean="0">
                <a:solidFill>
                  <a:schemeClr val="bg1"/>
                </a:solidFill>
              </a:rPr>
              <a:t>Inform/Explain   (Kindergarten)</a:t>
            </a:r>
            <a:endParaRPr lang="en-US" b="1" dirty="0">
              <a:solidFill>
                <a:schemeClr val="bg1"/>
              </a:solidFill>
            </a:endParaRPr>
          </a:p>
        </p:txBody>
      </p:sp>
      <p:sp>
        <p:nvSpPr>
          <p:cNvPr id="4" name="Content Placeholder 3"/>
          <p:cNvSpPr>
            <a:spLocks noGrp="1"/>
          </p:cNvSpPr>
          <p:nvPr>
            <p:ph sz="quarter" idx="4294967295"/>
          </p:nvPr>
        </p:nvSpPr>
        <p:spPr>
          <a:xfrm>
            <a:off x="1371600" y="1981200"/>
            <a:ext cx="7772400" cy="4038600"/>
          </a:xfrm>
        </p:spPr>
        <p:txBody>
          <a:bodyPr/>
          <a:lstStyle/>
          <a:p>
            <a:pPr>
              <a:buNone/>
            </a:pPr>
            <a:endParaRPr lang="en-US" b="1" dirty="0" smtClean="0"/>
          </a:p>
          <a:p>
            <a:pPr>
              <a:buNone/>
            </a:pPr>
            <a:r>
              <a:rPr lang="en-US" b="1" dirty="0" smtClean="0"/>
              <a:t>Situation:</a:t>
            </a:r>
          </a:p>
          <a:p>
            <a:pPr>
              <a:buNone/>
            </a:pPr>
            <a:r>
              <a:rPr lang="en-US" dirty="0" smtClean="0"/>
              <a:t>	We have been learning about ways to stay safe if there is a fire.  Your neighbor did not learn about being safe in a fire.</a:t>
            </a:r>
          </a:p>
          <a:p>
            <a:pPr>
              <a:buNone/>
            </a:pPr>
            <a:r>
              <a:rPr lang="en-US" b="1" dirty="0" smtClean="0"/>
              <a:t>Directions:</a:t>
            </a:r>
          </a:p>
          <a:p>
            <a:pPr>
              <a:buNone/>
            </a:pPr>
            <a:r>
              <a:rPr lang="en-US" dirty="0" smtClean="0"/>
              <a:t>	Make a chart with pictures and/or words to share with your neighbor showing him how to be safe if there is a fire in his house.</a:t>
            </a:r>
            <a:endParaRPr lang="en-US" dirty="0"/>
          </a:p>
        </p:txBody>
      </p:sp>
      <p:pic>
        <p:nvPicPr>
          <p:cNvPr id="2050" name="Picture 2" descr="C:\Users\nhuston.GRREC\AppData\Local\Microsoft\Windows\Temporary Internet Files\Content.IE5\G2PIS0QZ\MC900056539[1].wmf"/>
          <p:cNvPicPr>
            <a:picLocks noChangeAspect="1" noChangeArrowheads="1"/>
          </p:cNvPicPr>
          <p:nvPr/>
        </p:nvPicPr>
        <p:blipFill>
          <a:blip r:embed="rId2" cstate="print"/>
          <a:srcRect/>
          <a:stretch>
            <a:fillRect/>
          </a:stretch>
        </p:blipFill>
        <p:spPr bwMode="auto">
          <a:xfrm>
            <a:off x="6019800" y="1524000"/>
            <a:ext cx="1554480" cy="144262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a:solidFill>
            <a:schemeClr val="accent1"/>
          </a:solidFill>
        </p:spPr>
        <p:txBody>
          <a:bodyPr>
            <a:normAutofit fontScale="90000"/>
          </a:bodyPr>
          <a:lstStyle/>
          <a:p>
            <a:r>
              <a:rPr lang="en-US" dirty="0" smtClean="0"/>
              <a:t>	</a:t>
            </a:r>
            <a:r>
              <a:rPr lang="en-US" sz="3600" dirty="0" smtClean="0">
                <a:solidFill>
                  <a:schemeClr val="bg1"/>
                </a:solidFill>
              </a:rPr>
              <a:t>Kindergarten On-Demand (Inform)</a:t>
            </a:r>
            <a:endParaRPr lang="en-US" dirty="0">
              <a:solidFill>
                <a:schemeClr val="bg1"/>
              </a:solidFill>
            </a:endParaRPr>
          </a:p>
        </p:txBody>
      </p:sp>
      <p:pic>
        <p:nvPicPr>
          <p:cNvPr id="4" name="Content Placeholder 3" descr="On Demand.jpg"/>
          <p:cNvPicPr>
            <a:picLocks noGrp="1" noChangeAspect="1"/>
          </p:cNvPicPr>
          <p:nvPr>
            <p:ph sz="quarter" idx="1"/>
          </p:nvPr>
        </p:nvPicPr>
        <p:blipFill>
          <a:blip r:embed="rId2" cstate="print"/>
          <a:stretch>
            <a:fillRect/>
          </a:stretch>
        </p:blipFill>
        <p:spPr>
          <a:xfrm>
            <a:off x="2209800" y="1371600"/>
            <a:ext cx="4734095" cy="5181600"/>
          </a:xfrm>
          <a:ln>
            <a:solidFill>
              <a:schemeClr val="accent1"/>
            </a:solidFill>
          </a:ln>
        </p:spPr>
      </p:pic>
      <p:sp>
        <p:nvSpPr>
          <p:cNvPr id="7" name="TextBox 6"/>
          <p:cNvSpPr txBox="1"/>
          <p:nvPr/>
        </p:nvSpPr>
        <p:spPr>
          <a:xfrm>
            <a:off x="228600" y="3657600"/>
            <a:ext cx="2438400" cy="400110"/>
          </a:xfrm>
          <a:prstGeom prst="rect">
            <a:avLst/>
          </a:prstGeom>
          <a:noFill/>
        </p:spPr>
        <p:txBody>
          <a:bodyPr wrap="square" rtlCol="0">
            <a:spAutoFit/>
          </a:bodyPr>
          <a:lstStyle/>
          <a:p>
            <a:r>
              <a:rPr lang="en-US" sz="2000" b="1" i="1" dirty="0" smtClean="0"/>
              <a:t>Stop , drop and roll.</a:t>
            </a:r>
            <a:endParaRPr lang="en-US" sz="2000" b="1" i="1" dirty="0"/>
          </a:p>
        </p:txBody>
      </p:sp>
      <p:cxnSp>
        <p:nvCxnSpPr>
          <p:cNvPr id="9" name="Straight Arrow Connector 8"/>
          <p:cNvCxnSpPr/>
          <p:nvPr/>
        </p:nvCxnSpPr>
        <p:spPr>
          <a:xfrm>
            <a:off x="2590800" y="3962400"/>
            <a:ext cx="381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9000" y="2057400"/>
            <a:ext cx="1959354" cy="646331"/>
          </a:xfrm>
          <a:prstGeom prst="rect">
            <a:avLst/>
          </a:prstGeom>
          <a:noFill/>
        </p:spPr>
        <p:txBody>
          <a:bodyPr wrap="square" rtlCol="0">
            <a:spAutoFit/>
          </a:bodyPr>
          <a:lstStyle/>
          <a:p>
            <a:r>
              <a:rPr lang="en-US" b="1" i="1" dirty="0" smtClean="0"/>
              <a:t>Me getting out of my window.</a:t>
            </a:r>
            <a:endParaRPr lang="en-US" b="1" i="1" dirty="0"/>
          </a:p>
        </p:txBody>
      </p:sp>
      <p:cxnSp>
        <p:nvCxnSpPr>
          <p:cNvPr id="15" name="Straight Arrow Connector 14"/>
          <p:cNvCxnSpPr/>
          <p:nvPr/>
        </p:nvCxnSpPr>
        <p:spPr>
          <a:xfrm flipH="1">
            <a:off x="5638800" y="2438400"/>
            <a:ext cx="1524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0" y="4114800"/>
            <a:ext cx="2286001" cy="923330"/>
          </a:xfrm>
          <a:prstGeom prst="rect">
            <a:avLst/>
          </a:prstGeom>
          <a:noFill/>
        </p:spPr>
        <p:txBody>
          <a:bodyPr wrap="square" rtlCol="0">
            <a:spAutoFit/>
          </a:bodyPr>
          <a:lstStyle/>
          <a:p>
            <a:r>
              <a:rPr lang="en-US" b="1" i="1" dirty="0" smtClean="0"/>
              <a:t>If you get too close to a candle,</a:t>
            </a:r>
          </a:p>
          <a:p>
            <a:r>
              <a:rPr lang="en-US" b="1" i="1" dirty="0" smtClean="0"/>
              <a:t> you can get on fire.</a:t>
            </a:r>
            <a:endParaRPr lang="en-US" b="1" i="1" dirty="0"/>
          </a:p>
        </p:txBody>
      </p:sp>
      <p:cxnSp>
        <p:nvCxnSpPr>
          <p:cNvPr id="19" name="Straight Arrow Connector 18"/>
          <p:cNvCxnSpPr/>
          <p:nvPr/>
        </p:nvCxnSpPr>
        <p:spPr>
          <a:xfrm flipH="1">
            <a:off x="6400800" y="48006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mbailey\Desktop\And the Relatives Came\Page 5.jpg"/>
          <p:cNvPicPr>
            <a:picLocks noChangeAspect="1" noChangeArrowheads="1"/>
          </p:cNvPicPr>
          <p:nvPr/>
        </p:nvPicPr>
        <p:blipFill>
          <a:blip r:embed="rId3" cstate="print"/>
          <a:srcRect/>
          <a:stretch>
            <a:fillRect/>
          </a:stretch>
        </p:blipFill>
        <p:spPr bwMode="auto">
          <a:xfrm>
            <a:off x="762000" y="533400"/>
            <a:ext cx="7772400" cy="5730875"/>
          </a:xfrm>
          <a:prstGeom prst="rect">
            <a:avLst/>
          </a:prstGeom>
          <a:noFill/>
        </p:spPr>
      </p:pic>
      <p:sp>
        <p:nvSpPr>
          <p:cNvPr id="3" name="TextBox 2"/>
          <p:cNvSpPr txBox="1"/>
          <p:nvPr/>
        </p:nvSpPr>
        <p:spPr>
          <a:xfrm>
            <a:off x="152400" y="6019800"/>
            <a:ext cx="16993093" cy="707886"/>
          </a:xfrm>
          <a:prstGeom prst="rect">
            <a:avLst/>
          </a:prstGeom>
          <a:noFill/>
        </p:spPr>
        <p:txBody>
          <a:bodyPr wrap="square" rtlCol="0">
            <a:spAutoFit/>
          </a:bodyPr>
          <a:lstStyle/>
          <a:p>
            <a:r>
              <a:rPr lang="en-US" sz="2000" b="1" dirty="0" smtClean="0"/>
              <a:t>So they drank up all their pop and ate up all their crackers and traveled up</a:t>
            </a:r>
          </a:p>
          <a:p>
            <a:r>
              <a:rPr lang="en-US" sz="2000" b="1" dirty="0" smtClean="0"/>
              <a:t> all those miles until finally they pulled into our yard.</a:t>
            </a:r>
            <a:endParaRPr lang="en-US"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What do I Already Have In Place?</a:t>
            </a:r>
            <a:endParaRPr lang="en-US" b="1" dirty="0">
              <a:solidFill>
                <a:schemeClr val="bg1"/>
              </a:solidFill>
            </a:endParaRPr>
          </a:p>
        </p:txBody>
      </p:sp>
      <p:sp>
        <p:nvSpPr>
          <p:cNvPr id="5" name="Content Placeholder 4"/>
          <p:cNvSpPr>
            <a:spLocks noGrp="1"/>
          </p:cNvSpPr>
          <p:nvPr>
            <p:ph sz="quarter" idx="1"/>
          </p:nvPr>
        </p:nvSpPr>
        <p:spPr>
          <a:xfrm>
            <a:off x="914400" y="1447800"/>
            <a:ext cx="7772400" cy="4876800"/>
          </a:xfrm>
        </p:spPr>
        <p:txBody>
          <a:bodyPr>
            <a:noAutofit/>
          </a:bodyPr>
          <a:lstStyle/>
          <a:p>
            <a:r>
              <a:rPr lang="en-US" sz="3200" b="1" dirty="0" smtClean="0">
                <a:solidFill>
                  <a:schemeClr val="tx2"/>
                </a:solidFill>
              </a:rPr>
              <a:t>Journals….Narrative Writing</a:t>
            </a:r>
          </a:p>
          <a:p>
            <a:r>
              <a:rPr lang="en-US" sz="3200" b="1" dirty="0" smtClean="0">
                <a:solidFill>
                  <a:schemeClr val="tx2"/>
                </a:solidFill>
              </a:rPr>
              <a:t>Newspaper Center…Article to Inform or Give an Opinion</a:t>
            </a:r>
          </a:p>
          <a:p>
            <a:r>
              <a:rPr lang="en-US" sz="3200" b="1" dirty="0" smtClean="0">
                <a:solidFill>
                  <a:schemeClr val="tx2"/>
                </a:solidFill>
              </a:rPr>
              <a:t>Writing Center…Narrative, Opinion, or Inform</a:t>
            </a:r>
          </a:p>
          <a:p>
            <a:r>
              <a:rPr lang="en-US" sz="3200" b="1" dirty="0" smtClean="0">
                <a:solidFill>
                  <a:schemeClr val="tx2"/>
                </a:solidFill>
              </a:rPr>
              <a:t>Message Center…Letter Writing to Inform or 	Give Opinion</a:t>
            </a:r>
          </a:p>
          <a:p>
            <a:r>
              <a:rPr lang="en-US" sz="3200" b="1" dirty="0" smtClean="0">
                <a:solidFill>
                  <a:schemeClr val="tx2"/>
                </a:solidFill>
              </a:rPr>
              <a:t>Science or Social Studies…Inform or Give Opinion</a:t>
            </a: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04800" y="457200"/>
            <a:ext cx="8534400" cy="866309"/>
          </a:xfrm>
          <a:solidFill>
            <a:schemeClr val="accent1"/>
          </a:solidFill>
        </p:spPr>
        <p:txBody>
          <a:bodyPr>
            <a:normAutofit fontScale="90000"/>
          </a:bodyPr>
          <a:lstStyle/>
          <a:p>
            <a:pPr algn="ctr"/>
            <a:r>
              <a:rPr lang="en-US" dirty="0">
                <a:solidFill>
                  <a:schemeClr val="bg1"/>
                </a:solidFill>
              </a:rPr>
              <a:t>What Does It Mean to Read Like a Writer?</a:t>
            </a:r>
          </a:p>
        </p:txBody>
      </p:sp>
      <p:sp>
        <p:nvSpPr>
          <p:cNvPr id="111619" name="Rectangle 3"/>
          <p:cNvSpPr>
            <a:spLocks noGrp="1" noChangeArrowheads="1"/>
          </p:cNvSpPr>
          <p:nvPr>
            <p:ph sz="quarter" idx="1"/>
          </p:nvPr>
        </p:nvSpPr>
        <p:spPr/>
        <p:txBody>
          <a:bodyPr/>
          <a:lstStyle/>
          <a:p>
            <a:pPr>
              <a:lnSpc>
                <a:spcPct val="90000"/>
              </a:lnSpc>
              <a:buNone/>
            </a:pPr>
            <a:endParaRPr lang="en-US" dirty="0" smtClean="0"/>
          </a:p>
          <a:p>
            <a:pPr>
              <a:lnSpc>
                <a:spcPct val="90000"/>
              </a:lnSpc>
              <a:buNone/>
            </a:pPr>
            <a:endParaRPr lang="en-US" dirty="0" smtClean="0"/>
          </a:p>
          <a:p>
            <a:pPr>
              <a:lnSpc>
                <a:spcPct val="90000"/>
              </a:lnSpc>
              <a:buNone/>
            </a:pPr>
            <a:r>
              <a:rPr lang="en-US" dirty="0" smtClean="0"/>
              <a:t>“</a:t>
            </a:r>
            <a:r>
              <a:rPr lang="en-US" b="1" dirty="0"/>
              <a:t>I learned to write from writers.  I didn’t know any personally, but I read…”  </a:t>
            </a:r>
            <a:r>
              <a:rPr lang="en-US" sz="2000" b="1" dirty="0"/>
              <a:t>Cynthia </a:t>
            </a:r>
            <a:r>
              <a:rPr lang="en-US" sz="2000" b="1" dirty="0" err="1" smtClean="0"/>
              <a:t>Rylant</a:t>
            </a:r>
            <a:endParaRPr lang="en-US" sz="2000" b="1" dirty="0" smtClean="0"/>
          </a:p>
          <a:p>
            <a:pPr>
              <a:lnSpc>
                <a:spcPct val="90000"/>
              </a:lnSpc>
            </a:pPr>
            <a:endParaRPr lang="en-US" sz="2000" b="1" dirty="0"/>
          </a:p>
          <a:p>
            <a:pPr>
              <a:lnSpc>
                <a:spcPct val="90000"/>
              </a:lnSpc>
            </a:pPr>
            <a:endParaRPr lang="en-US" sz="2000" b="1" dirty="0"/>
          </a:p>
          <a:p>
            <a:pPr>
              <a:lnSpc>
                <a:spcPct val="90000"/>
              </a:lnSpc>
              <a:buNone/>
            </a:pPr>
            <a:r>
              <a:rPr lang="en-US" b="1" dirty="0"/>
              <a:t>“Always write and read with the ear, not the eye.  You should hear every sentence you write as if it was being read aloud or spoken.</a:t>
            </a:r>
          </a:p>
          <a:p>
            <a:pPr lvl="4">
              <a:lnSpc>
                <a:spcPct val="90000"/>
              </a:lnSpc>
            </a:pPr>
            <a:r>
              <a:rPr lang="en-US" b="1" dirty="0"/>
              <a:t>C.S. Lewis</a:t>
            </a:r>
          </a:p>
          <a:p>
            <a:pPr>
              <a:lnSpc>
                <a:spcPct val="90000"/>
              </a:lnSpc>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solidFill>
            <a:schemeClr val="accent1"/>
          </a:solidFill>
        </p:spPr>
        <p:txBody>
          <a:bodyPr/>
          <a:lstStyle/>
          <a:p>
            <a:pPr algn="ctr"/>
            <a:r>
              <a:rPr lang="en-US" dirty="0">
                <a:solidFill>
                  <a:schemeClr val="bg1"/>
                </a:solidFill>
              </a:rPr>
              <a:t>Reading Like a Writer …</a:t>
            </a:r>
          </a:p>
        </p:txBody>
      </p:sp>
      <p:sp>
        <p:nvSpPr>
          <p:cNvPr id="118787" name="Rectangle 3"/>
          <p:cNvSpPr>
            <a:spLocks noGrp="1" noChangeArrowheads="1"/>
          </p:cNvSpPr>
          <p:nvPr>
            <p:ph sz="quarter" idx="1"/>
          </p:nvPr>
        </p:nvSpPr>
        <p:spPr/>
        <p:txBody>
          <a:bodyPr/>
          <a:lstStyle/>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r>
              <a:rPr lang="en-US" dirty="0" smtClean="0"/>
              <a:t>“</a:t>
            </a:r>
            <a:r>
              <a:rPr lang="en-US" b="1" dirty="0"/>
              <a:t>Read like a wolf eats, read when they tell you not to read, and read what they tell you not to read.  If you read enough, ultimately when you sit down to write, that information is in your head and you can write, or it will start to work for you.  The rest is learning mechanics, which you can learn from reading too.”</a:t>
            </a:r>
          </a:p>
          <a:p>
            <a:pPr>
              <a:buFont typeface="Wingdings" pitchFamily="2" charset="2"/>
              <a:buNone/>
            </a:pPr>
            <a:r>
              <a:rPr lang="en-US" b="1" dirty="0"/>
              <a:t>						</a:t>
            </a:r>
            <a:r>
              <a:rPr lang="en-US" sz="2000" b="1" dirty="0"/>
              <a:t>Gary Paulsen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solidFill>
            <a:schemeClr val="accent1"/>
          </a:solidFill>
        </p:spPr>
        <p:txBody>
          <a:bodyPr/>
          <a:lstStyle/>
          <a:p>
            <a:pPr algn="ctr"/>
            <a:r>
              <a:rPr lang="en-US" dirty="0" smtClean="0">
                <a:solidFill>
                  <a:schemeClr val="bg1"/>
                </a:solidFill>
              </a:rPr>
              <a:t>Developing </a:t>
            </a:r>
            <a:r>
              <a:rPr lang="en-US" dirty="0">
                <a:solidFill>
                  <a:schemeClr val="bg1"/>
                </a:solidFill>
              </a:rPr>
              <a:t>Readers and </a:t>
            </a:r>
            <a:r>
              <a:rPr lang="en-US" dirty="0" smtClean="0">
                <a:solidFill>
                  <a:schemeClr val="bg1"/>
                </a:solidFill>
              </a:rPr>
              <a:t>Writers</a:t>
            </a:r>
            <a:endParaRPr lang="en-US" dirty="0">
              <a:solidFill>
                <a:schemeClr val="bg1"/>
              </a:solidFill>
            </a:endParaRPr>
          </a:p>
        </p:txBody>
      </p:sp>
      <p:sp>
        <p:nvSpPr>
          <p:cNvPr id="129027" name="Rectangle 3"/>
          <p:cNvSpPr>
            <a:spLocks noGrp="1" noChangeArrowheads="1"/>
          </p:cNvSpPr>
          <p:nvPr>
            <p:ph sz="quarter" idx="1"/>
          </p:nvPr>
        </p:nvSpPr>
        <p:spPr/>
        <p:txBody>
          <a:bodyPr/>
          <a:lstStyle/>
          <a:p>
            <a:endParaRPr lang="en-US" dirty="0"/>
          </a:p>
          <a:p>
            <a:r>
              <a:rPr lang="en-US" sz="3600" b="1" dirty="0"/>
              <a:t>Foster a love of language</a:t>
            </a:r>
          </a:p>
          <a:p>
            <a:r>
              <a:rPr lang="en-US" sz="3600" b="1" dirty="0"/>
              <a:t>“Sell” books to your students</a:t>
            </a:r>
          </a:p>
          <a:p>
            <a:r>
              <a:rPr lang="en-US" sz="3600" b="1" dirty="0"/>
              <a:t>Create a Risk Free Environment</a:t>
            </a:r>
          </a:p>
          <a:p>
            <a:r>
              <a:rPr lang="en-US" sz="3600" b="1" dirty="0"/>
              <a:t>Build an Inviting Classroom Library</a:t>
            </a:r>
          </a:p>
          <a:p>
            <a:r>
              <a:rPr lang="en-US" sz="3600" b="1" dirty="0"/>
              <a:t>Read Aloud, Read Aloud, Read Aloud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solidFill>
            <a:schemeClr val="accent1"/>
          </a:solidFill>
        </p:spPr>
        <p:txBody>
          <a:bodyPr/>
          <a:lstStyle/>
          <a:p>
            <a:pPr algn="ctr"/>
            <a:r>
              <a:rPr lang="en-US" dirty="0"/>
              <a:t>Bibliography</a:t>
            </a:r>
          </a:p>
        </p:txBody>
      </p:sp>
      <p:sp>
        <p:nvSpPr>
          <p:cNvPr id="130051" name="Rectangle 3"/>
          <p:cNvSpPr>
            <a:spLocks noGrp="1" noChangeArrowheads="1"/>
          </p:cNvSpPr>
          <p:nvPr>
            <p:ph sz="quarter" idx="1"/>
          </p:nvPr>
        </p:nvSpPr>
        <p:spPr/>
        <p:txBody>
          <a:bodyPr>
            <a:normAutofit lnSpcReduction="10000"/>
          </a:bodyPr>
          <a:lstStyle/>
          <a:p>
            <a:pPr>
              <a:lnSpc>
                <a:spcPct val="90000"/>
              </a:lnSpc>
              <a:buNone/>
            </a:pPr>
            <a:endParaRPr lang="en-US" sz="1800" b="1" i="1" dirty="0" smtClean="0"/>
          </a:p>
          <a:p>
            <a:pPr>
              <a:lnSpc>
                <a:spcPct val="90000"/>
              </a:lnSpc>
              <a:buNone/>
            </a:pPr>
            <a:r>
              <a:rPr lang="en-US" sz="1800" b="1" i="1" dirty="0" smtClean="0"/>
              <a:t>Abell and Atherton Educational Consulting, Inc. </a:t>
            </a:r>
          </a:p>
          <a:p>
            <a:pPr>
              <a:lnSpc>
                <a:spcPct val="90000"/>
              </a:lnSpc>
              <a:buFont typeface="Wingdings" pitchFamily="2" charset="2"/>
              <a:buNone/>
            </a:pPr>
            <a:endParaRPr lang="en-US" sz="1800" b="1" dirty="0" smtClean="0"/>
          </a:p>
          <a:p>
            <a:pPr>
              <a:lnSpc>
                <a:spcPct val="90000"/>
              </a:lnSpc>
              <a:buFont typeface="Wingdings" pitchFamily="2" charset="2"/>
              <a:buNone/>
            </a:pPr>
            <a:r>
              <a:rPr lang="en-US" sz="1800" b="1" dirty="0" smtClean="0"/>
              <a:t>McLaughlin</a:t>
            </a:r>
            <a:r>
              <a:rPr lang="en-US" sz="1800" b="1" dirty="0"/>
              <a:t>, Maureen and Mary Beth Allen (2002). </a:t>
            </a:r>
          </a:p>
          <a:p>
            <a:pPr>
              <a:lnSpc>
                <a:spcPct val="90000"/>
              </a:lnSpc>
              <a:buFont typeface="Wingdings" pitchFamily="2" charset="2"/>
              <a:buNone/>
            </a:pPr>
            <a:r>
              <a:rPr lang="en-US" sz="1800" b="1" dirty="0"/>
              <a:t>    </a:t>
            </a:r>
            <a:r>
              <a:rPr lang="en-US" sz="1800" b="1" i="1" dirty="0"/>
              <a:t>Guided Comprehension:  A Teaching Model for</a:t>
            </a:r>
          </a:p>
          <a:p>
            <a:pPr>
              <a:lnSpc>
                <a:spcPct val="90000"/>
              </a:lnSpc>
              <a:buFont typeface="Wingdings" pitchFamily="2" charset="2"/>
              <a:buNone/>
            </a:pPr>
            <a:r>
              <a:rPr lang="en-US" sz="1800" b="1" i="1" dirty="0"/>
              <a:t>    Grades 3-8.</a:t>
            </a:r>
            <a:r>
              <a:rPr lang="en-US" sz="1800" b="1" dirty="0"/>
              <a:t> Newark, DE: International Reading Association.</a:t>
            </a:r>
          </a:p>
          <a:p>
            <a:pPr>
              <a:lnSpc>
                <a:spcPct val="90000"/>
              </a:lnSpc>
              <a:buFont typeface="Wingdings" pitchFamily="2" charset="2"/>
              <a:buNone/>
            </a:pPr>
            <a:endParaRPr lang="en-US" sz="1800" b="1" dirty="0"/>
          </a:p>
          <a:p>
            <a:pPr>
              <a:lnSpc>
                <a:spcPct val="90000"/>
              </a:lnSpc>
              <a:buFont typeface="Wingdings" pitchFamily="2" charset="2"/>
              <a:buNone/>
            </a:pPr>
            <a:r>
              <a:rPr lang="en-US" sz="1800" b="1" dirty="0"/>
              <a:t>National Institute for Literacy (2001).  </a:t>
            </a:r>
            <a:r>
              <a:rPr lang="en-US" sz="1800" b="1" i="1" dirty="0"/>
              <a:t>Put Reading First:</a:t>
            </a:r>
            <a:r>
              <a:rPr lang="en-US" sz="1800" b="1" dirty="0"/>
              <a:t>  </a:t>
            </a:r>
            <a:r>
              <a:rPr lang="en-US" sz="1800" b="1" i="1" dirty="0"/>
              <a:t>The Research Building Blocks for Teaching Children to Read.  Jessup</a:t>
            </a:r>
            <a:r>
              <a:rPr lang="en-US" sz="1800" b="1" dirty="0"/>
              <a:t>, MD:  the Partnership for Reading.</a:t>
            </a:r>
          </a:p>
          <a:p>
            <a:pPr>
              <a:lnSpc>
                <a:spcPct val="90000"/>
              </a:lnSpc>
              <a:buFont typeface="Wingdings" pitchFamily="2" charset="2"/>
              <a:buNone/>
            </a:pPr>
            <a:endParaRPr lang="en-US" sz="1800" b="1" dirty="0"/>
          </a:p>
          <a:p>
            <a:pPr>
              <a:lnSpc>
                <a:spcPct val="90000"/>
              </a:lnSpc>
              <a:buFont typeface="Wingdings" pitchFamily="2" charset="2"/>
              <a:buNone/>
            </a:pPr>
            <a:r>
              <a:rPr lang="en-US" sz="1800" b="1" dirty="0"/>
              <a:t>Hoyt, L. (2005). </a:t>
            </a:r>
            <a:r>
              <a:rPr lang="en-US" sz="1800" b="1" i="1" dirty="0"/>
              <a:t>Spotlight on Comprehension</a:t>
            </a:r>
            <a:r>
              <a:rPr lang="en-US" sz="1800" b="1" dirty="0"/>
              <a:t>.  Portsmouth:  Heinemann</a:t>
            </a:r>
          </a:p>
          <a:p>
            <a:pPr>
              <a:lnSpc>
                <a:spcPct val="90000"/>
              </a:lnSpc>
              <a:buFont typeface="Wingdings" pitchFamily="2" charset="2"/>
              <a:buNone/>
            </a:pPr>
            <a:endParaRPr lang="en-US" sz="1800" b="1" dirty="0"/>
          </a:p>
          <a:p>
            <a:pPr>
              <a:lnSpc>
                <a:spcPct val="90000"/>
              </a:lnSpc>
              <a:buFont typeface="Wingdings" pitchFamily="2" charset="2"/>
              <a:buNone/>
            </a:pPr>
            <a:r>
              <a:rPr lang="en-US" sz="1800" b="1" dirty="0"/>
              <a:t>Ray, Katie Wood (1999). </a:t>
            </a:r>
            <a:r>
              <a:rPr lang="en-US" sz="1800" b="1" i="1" dirty="0"/>
              <a:t>Wondrous Words</a:t>
            </a:r>
            <a:r>
              <a:rPr lang="en-US" sz="1800" b="1" dirty="0"/>
              <a:t>.  Urbana, Illinois: National Council of Teachers of English</a:t>
            </a:r>
            <a:r>
              <a:rPr lang="en-US" sz="1800"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solidFill>
            <a:schemeClr val="accent1"/>
          </a:solidFill>
        </p:spPr>
        <p:txBody>
          <a:bodyPr/>
          <a:lstStyle/>
          <a:p>
            <a:pPr algn="ctr"/>
            <a:r>
              <a:rPr lang="en-US" dirty="0">
                <a:solidFill>
                  <a:schemeClr val="bg1"/>
                </a:solidFill>
              </a:rPr>
              <a:t>Teach Reading Like a Writer</a:t>
            </a:r>
          </a:p>
        </p:txBody>
      </p:sp>
      <p:sp>
        <p:nvSpPr>
          <p:cNvPr id="124931" name="Rectangle 3"/>
          <p:cNvSpPr>
            <a:spLocks noGrp="1" noChangeArrowheads="1"/>
          </p:cNvSpPr>
          <p:nvPr>
            <p:ph sz="quarter" idx="1"/>
          </p:nvPr>
        </p:nvSpPr>
        <p:spPr/>
        <p:txBody>
          <a:bodyPr/>
          <a:lstStyle/>
          <a:p>
            <a:endParaRPr lang="en-US" sz="2400" i="1" dirty="0"/>
          </a:p>
          <a:p>
            <a:r>
              <a:rPr lang="en-US" sz="2400" b="1" i="1" dirty="0">
                <a:solidFill>
                  <a:srgbClr val="FF0000"/>
                </a:solidFill>
              </a:rPr>
              <a:t>Notice</a:t>
            </a:r>
            <a:r>
              <a:rPr lang="en-US" sz="2400" i="1" dirty="0"/>
              <a:t> </a:t>
            </a:r>
            <a:r>
              <a:rPr lang="en-US" sz="2400" dirty="0"/>
              <a:t>something about the craft of the text</a:t>
            </a:r>
          </a:p>
          <a:p>
            <a:r>
              <a:rPr lang="en-US" sz="2400" b="1" i="1" dirty="0">
                <a:solidFill>
                  <a:srgbClr val="FF0000"/>
                </a:solidFill>
              </a:rPr>
              <a:t>Talk </a:t>
            </a:r>
            <a:r>
              <a:rPr lang="en-US" sz="2400" dirty="0"/>
              <a:t>about it and </a:t>
            </a:r>
            <a:r>
              <a:rPr lang="en-US" sz="2400" i="1" dirty="0">
                <a:solidFill>
                  <a:srgbClr val="FF0000"/>
                </a:solidFill>
              </a:rPr>
              <a:t>make a theory </a:t>
            </a:r>
            <a:r>
              <a:rPr lang="en-US" sz="2400" dirty="0"/>
              <a:t>about why a writer might use this craft.</a:t>
            </a:r>
          </a:p>
          <a:p>
            <a:r>
              <a:rPr lang="en-US" sz="2400" dirty="0"/>
              <a:t>Give the craft a </a:t>
            </a:r>
            <a:r>
              <a:rPr lang="en-US" sz="2400" b="1" i="1" dirty="0">
                <a:solidFill>
                  <a:srgbClr val="FF0000"/>
                </a:solidFill>
              </a:rPr>
              <a:t>name</a:t>
            </a:r>
            <a:r>
              <a:rPr lang="en-US" sz="2400" i="1" dirty="0"/>
              <a:t>.</a:t>
            </a:r>
          </a:p>
          <a:p>
            <a:r>
              <a:rPr lang="en-US" sz="2400" dirty="0"/>
              <a:t>Think of </a:t>
            </a:r>
            <a:r>
              <a:rPr lang="en-US" sz="2400" b="1" i="1" dirty="0">
                <a:solidFill>
                  <a:srgbClr val="FF0000"/>
                </a:solidFill>
              </a:rPr>
              <a:t>other te</a:t>
            </a:r>
            <a:r>
              <a:rPr lang="en-US" sz="2400" i="1" dirty="0">
                <a:solidFill>
                  <a:srgbClr val="FF0000"/>
                </a:solidFill>
              </a:rPr>
              <a:t>xts</a:t>
            </a:r>
            <a:r>
              <a:rPr lang="en-US" sz="2400" dirty="0"/>
              <a:t> you know.  Have you seen this craft before?</a:t>
            </a:r>
          </a:p>
          <a:p>
            <a:r>
              <a:rPr lang="en-US" sz="2400" dirty="0"/>
              <a:t>Try and </a:t>
            </a:r>
            <a:r>
              <a:rPr lang="en-US" sz="2400" b="1" i="1" dirty="0">
                <a:solidFill>
                  <a:srgbClr val="FF0000"/>
                </a:solidFill>
              </a:rPr>
              <a:t>envision</a:t>
            </a:r>
            <a:r>
              <a:rPr lang="en-US" sz="2400" b="1" dirty="0">
                <a:solidFill>
                  <a:srgbClr val="FF0000"/>
                </a:solidFill>
              </a:rPr>
              <a:t> </a:t>
            </a:r>
            <a:r>
              <a:rPr lang="en-US" sz="2400" dirty="0"/>
              <a:t>using this crafting in your own writing.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recfile\users\SCANS\SKMBT_C45413051610501_0001.jpg"/>
          <p:cNvPicPr>
            <a:picLocks noGrp="1" noChangeAspect="1" noChangeArrowheads="1"/>
          </p:cNvPicPr>
          <p:nvPr>
            <p:ph sz="quarter" idx="4294967295"/>
          </p:nvPr>
        </p:nvPicPr>
        <p:blipFill>
          <a:blip r:embed="rId2" cstate="print"/>
          <a:srcRect/>
          <a:stretch>
            <a:fillRect/>
          </a:stretch>
        </p:blipFill>
        <p:spPr bwMode="auto">
          <a:xfrm rot="5400000">
            <a:off x="1257299" y="-1257299"/>
            <a:ext cx="6629399" cy="91439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508"/>
            <a:ext cx="8229600" cy="1143001"/>
          </a:xfrm>
          <a:solidFill>
            <a:schemeClr val="accent1"/>
          </a:solidFill>
        </p:spPr>
        <p:txBody>
          <a:bodyPr>
            <a:normAutofit fontScale="90000"/>
          </a:bodyPr>
          <a:lstStyle/>
          <a:p>
            <a:pPr algn="ctr"/>
            <a:r>
              <a:rPr lang="en-US" sz="3600" b="1" i="1" dirty="0" smtClean="0">
                <a:solidFill>
                  <a:schemeClr val="bg1"/>
                </a:solidFill>
              </a:rPr>
              <a:t>How do I Teach On Demand Writing to my primary students?</a:t>
            </a:r>
            <a:endParaRPr lang="en-US" sz="3600" b="1" i="1" dirty="0">
              <a:solidFill>
                <a:schemeClr val="bg1"/>
              </a:solidFill>
            </a:endParaRPr>
          </a:p>
        </p:txBody>
      </p:sp>
      <p:sp>
        <p:nvSpPr>
          <p:cNvPr id="3" name="Content Placeholder 2"/>
          <p:cNvSpPr>
            <a:spLocks noGrp="1"/>
          </p:cNvSpPr>
          <p:nvPr>
            <p:ph sz="quarter" idx="1"/>
          </p:nvPr>
        </p:nvSpPr>
        <p:spPr>
          <a:xfrm>
            <a:off x="457200" y="1323509"/>
            <a:ext cx="8382000" cy="5305891"/>
          </a:xfrm>
          <a:solidFill>
            <a:schemeClr val="bg1"/>
          </a:solidFill>
        </p:spPr>
        <p:txBody>
          <a:bodyPr/>
          <a:lstStyle/>
          <a:p>
            <a:endParaRPr lang="en-US" sz="2400" b="1" dirty="0" smtClean="0"/>
          </a:p>
          <a:p>
            <a:r>
              <a:rPr lang="en-US" sz="2400" b="1" dirty="0" smtClean="0"/>
              <a:t>Model, Model, Model, using Interactive Writing.</a:t>
            </a:r>
          </a:p>
          <a:p>
            <a:r>
              <a:rPr lang="en-US" sz="2400" b="1" dirty="0" smtClean="0"/>
              <a:t>Think aloud as you model.</a:t>
            </a:r>
          </a:p>
          <a:p>
            <a:r>
              <a:rPr lang="en-US" sz="2400" b="1" dirty="0" smtClean="0"/>
              <a:t>Use organizers to help students focus on their thinking…modify or use those from upper grades to provide continuity.</a:t>
            </a:r>
          </a:p>
          <a:p>
            <a:r>
              <a:rPr lang="en-US" sz="2400" b="1" dirty="0" smtClean="0"/>
              <a:t>Give students lots of opportunities to </a:t>
            </a:r>
            <a:r>
              <a:rPr lang="en-US" sz="2400" b="1" dirty="0" smtClean="0">
                <a:solidFill>
                  <a:srgbClr val="FF0000"/>
                </a:solidFill>
              </a:rPr>
              <a:t>write</a:t>
            </a:r>
            <a:r>
              <a:rPr lang="en-US" sz="2400" b="1" dirty="0" smtClean="0"/>
              <a:t> and </a:t>
            </a:r>
            <a:r>
              <a:rPr lang="en-US" sz="2400" b="1" dirty="0" smtClean="0">
                <a:solidFill>
                  <a:srgbClr val="FF0000"/>
                </a:solidFill>
              </a:rPr>
              <a:t>speak</a:t>
            </a:r>
            <a:r>
              <a:rPr lang="en-US" sz="2400" b="1" dirty="0" smtClean="0"/>
              <a:t> their opinions, arguments, and narratives..</a:t>
            </a:r>
          </a:p>
          <a:p>
            <a:r>
              <a:rPr lang="en-US" sz="2400" b="1" dirty="0" smtClean="0"/>
              <a:t>Ask questions that lead students to forming opinions  or arguments…ask “What is your Evidence?”</a:t>
            </a:r>
          </a:p>
          <a:p>
            <a:r>
              <a:rPr lang="en-US" sz="2400" b="1" dirty="0" smtClean="0">
                <a:solidFill>
                  <a:srgbClr val="FF0000"/>
                </a:solidFill>
              </a:rPr>
              <a:t>WRITE</a:t>
            </a:r>
            <a:r>
              <a:rPr lang="en-US" sz="2400" b="1" dirty="0" smtClean="0"/>
              <a:t> Every Day!!!!</a:t>
            </a:r>
            <a:r>
              <a:rPr lang="en-US" sz="2800" b="1" dirty="0" smtClean="0"/>
              <a:t> </a:t>
            </a:r>
          </a:p>
          <a:p>
            <a:pPr>
              <a:buNone/>
            </a:pPr>
            <a:endParaRPr lang="en-US" sz="2400" b="1" dirty="0" smtClean="0"/>
          </a:p>
          <a:p>
            <a:pPr>
              <a:buNone/>
            </a:pPr>
            <a:endParaRPr lang="en-US" sz="24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smtClean="0">
                <a:solidFill>
                  <a:schemeClr val="bg1"/>
                </a:solidFill>
              </a:rPr>
              <a:t>Narrative Writing….1</a:t>
            </a:r>
            <a:r>
              <a:rPr lang="en-US" baseline="30000" dirty="0" smtClean="0">
                <a:solidFill>
                  <a:schemeClr val="bg1"/>
                </a:solidFill>
              </a:rPr>
              <a:t>st</a:t>
            </a:r>
            <a:r>
              <a:rPr lang="en-US" dirty="0" smtClean="0">
                <a:solidFill>
                  <a:schemeClr val="bg1"/>
                </a:solidFill>
              </a:rPr>
              <a:t> Grade</a:t>
            </a:r>
            <a:endParaRPr lang="en-US" dirty="0">
              <a:solidFill>
                <a:schemeClr val="bg1"/>
              </a:solidFill>
            </a:endParaRPr>
          </a:p>
        </p:txBody>
      </p:sp>
      <p:pic>
        <p:nvPicPr>
          <p:cNvPr id="5" name="PRIMARY NARRATIVE WRITING Clip #2.avi">
            <a:hlinkClick r:id="" action="ppaction://media"/>
          </p:cNvPr>
          <p:cNvPicPr>
            <a:picLocks noGrp="1" noRot="1" noChangeAspect="1"/>
          </p:cNvPicPr>
          <p:nvPr>
            <p:ph sz="quarter" idx="1"/>
            <a:videoFile r:link="rId1"/>
          </p:nvPr>
        </p:nvPicPr>
        <p:blipFill>
          <a:blip r:embed="rId3" cstate="print"/>
          <a:stretch>
            <a:fillRect/>
          </a:stretch>
        </p:blipFill>
        <p:spPr>
          <a:xfrm>
            <a:off x="1905000" y="1905000"/>
            <a:ext cx="5608320" cy="42062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a:solidFill>
            <a:schemeClr val="bg1"/>
          </a:solidFill>
        </p:spPr>
        <p:txBody>
          <a:bodyPr/>
          <a:lstStyle/>
          <a:p>
            <a:pPr algn="ctr"/>
            <a:r>
              <a:rPr lang="en-US" b="1" i="1" dirty="0" smtClean="0"/>
              <a:t>What is new about On-Demand?</a:t>
            </a:r>
            <a:endParaRPr lang="en-US" b="1" i="1" dirty="0"/>
          </a:p>
        </p:txBody>
      </p:sp>
      <p:sp>
        <p:nvSpPr>
          <p:cNvPr id="3" name="Content Placeholder 2"/>
          <p:cNvSpPr>
            <a:spLocks noGrp="1"/>
          </p:cNvSpPr>
          <p:nvPr>
            <p:ph sz="quarter" idx="1"/>
          </p:nvPr>
        </p:nvSpPr>
        <p:spPr>
          <a:xfrm>
            <a:off x="457200" y="1323509"/>
            <a:ext cx="8229600" cy="5143966"/>
          </a:xfrm>
          <a:solidFill>
            <a:schemeClr val="bg1"/>
          </a:solidFill>
        </p:spPr>
        <p:txBody>
          <a:bodyPr/>
          <a:lstStyle/>
          <a:p>
            <a:r>
              <a:rPr lang="en-US" b="1" dirty="0" smtClean="0"/>
              <a:t>Assessed at Grades 5, 6, 8 , 10, and 11</a:t>
            </a:r>
          </a:p>
          <a:p>
            <a:r>
              <a:rPr lang="en-US" b="1" dirty="0" smtClean="0"/>
              <a:t>Writing may be </a:t>
            </a:r>
            <a:r>
              <a:rPr lang="en-US" b="1" i="1" dirty="0" smtClean="0">
                <a:solidFill>
                  <a:schemeClr val="accent1"/>
                </a:solidFill>
              </a:rPr>
              <a:t>opinion/argument</a:t>
            </a:r>
            <a:r>
              <a:rPr lang="en-US" b="1" dirty="0" smtClean="0"/>
              <a:t>, </a:t>
            </a:r>
            <a:r>
              <a:rPr lang="en-US" b="1" i="1" dirty="0" smtClean="0">
                <a:solidFill>
                  <a:schemeClr val="accent1"/>
                </a:solidFill>
              </a:rPr>
              <a:t>informative/explanatory</a:t>
            </a:r>
            <a:r>
              <a:rPr lang="en-US" b="1" dirty="0" smtClean="0"/>
              <a:t>, or </a:t>
            </a:r>
            <a:r>
              <a:rPr lang="en-US" b="1" i="1" dirty="0" smtClean="0">
                <a:solidFill>
                  <a:schemeClr val="accent1"/>
                </a:solidFill>
              </a:rPr>
              <a:t>narrative</a:t>
            </a:r>
            <a:r>
              <a:rPr lang="en-US" b="1" dirty="0" smtClean="0"/>
              <a:t>.</a:t>
            </a:r>
          </a:p>
          <a:p>
            <a:r>
              <a:rPr lang="en-US" b="1" dirty="0" smtClean="0"/>
              <a:t>There is less emphasis on format. The prompt may ask for article, essay, speech, letter, email, narrative…</a:t>
            </a:r>
          </a:p>
          <a:p>
            <a:r>
              <a:rPr lang="en-US" b="1" dirty="0" smtClean="0"/>
              <a:t>Timing has changed</a:t>
            </a:r>
          </a:p>
          <a:p>
            <a:r>
              <a:rPr lang="en-US" b="1" dirty="0" smtClean="0"/>
              <a:t>All students will have both a text-based prompt in addition to a direct prompt.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WWF</a:t>
            </a:r>
            <a:endParaRPr lang="en-US" b="1" dirty="0"/>
          </a:p>
        </p:txBody>
      </p:sp>
      <p:sp>
        <p:nvSpPr>
          <p:cNvPr id="3" name="Content Placeholder 2"/>
          <p:cNvSpPr>
            <a:spLocks noGrp="1"/>
          </p:cNvSpPr>
          <p:nvPr>
            <p:ph sz="quarter" idx="1"/>
          </p:nvPr>
        </p:nvSpPr>
        <p:spPr>
          <a:xfrm>
            <a:off x="457200" y="1219200"/>
            <a:ext cx="8229600" cy="4953000"/>
          </a:xfrm>
          <a:solidFill>
            <a:schemeClr val="bg1"/>
          </a:solidFill>
        </p:spPr>
        <p:txBody>
          <a:bodyPr>
            <a:normAutofit lnSpcReduction="10000"/>
          </a:bodyPr>
          <a:lstStyle/>
          <a:p>
            <a:r>
              <a:rPr lang="en-US" b="1" i="1" dirty="0" smtClean="0">
                <a:solidFill>
                  <a:srgbClr val="FF0000"/>
                </a:solidFill>
              </a:rPr>
              <a:t>Whom</a:t>
            </a:r>
            <a:r>
              <a:rPr lang="en-US" b="1" i="1" dirty="0" smtClean="0"/>
              <a:t> am I writing to?</a:t>
            </a:r>
          </a:p>
          <a:p>
            <a:pPr>
              <a:buNone/>
            </a:pPr>
            <a:r>
              <a:rPr lang="en-US" sz="2800" dirty="0" smtClean="0"/>
              <a:t>Who is the audience? How would you talk with this audience? What do they already know that you can leave out?</a:t>
            </a:r>
          </a:p>
          <a:p>
            <a:r>
              <a:rPr lang="en-US" b="1" i="1" dirty="0" smtClean="0">
                <a:solidFill>
                  <a:srgbClr val="FF0000"/>
                </a:solidFill>
              </a:rPr>
              <a:t>Why</a:t>
            </a:r>
            <a:r>
              <a:rPr lang="en-US" b="1" i="1" dirty="0" smtClean="0"/>
              <a:t> am I writing?</a:t>
            </a:r>
          </a:p>
          <a:p>
            <a:pPr>
              <a:buNone/>
            </a:pPr>
            <a:r>
              <a:rPr lang="en-US" sz="2800" dirty="0" smtClean="0"/>
              <a:t>Are you writing to tell a story, to give your opinion, or to let your audience know what you know about a subject?</a:t>
            </a:r>
          </a:p>
          <a:p>
            <a:r>
              <a:rPr lang="en-US" b="1" i="1" dirty="0" smtClean="0">
                <a:solidFill>
                  <a:srgbClr val="FF0000"/>
                </a:solidFill>
              </a:rPr>
              <a:t>What</a:t>
            </a:r>
            <a:r>
              <a:rPr lang="en-US" b="1" i="1" dirty="0" smtClean="0"/>
              <a:t> format am I to use?</a:t>
            </a:r>
          </a:p>
          <a:p>
            <a:pPr>
              <a:buNone/>
            </a:pPr>
            <a:r>
              <a:rPr lang="en-US" sz="2800" dirty="0" smtClean="0"/>
              <a:t>What is the form you are going to use to write to your audience?</a:t>
            </a:r>
          </a:p>
          <a:p>
            <a:pPr>
              <a:buNone/>
            </a:pPr>
            <a:endParaRPr lang="en-US" sz="2800" dirty="0" smtClean="0"/>
          </a:p>
          <a:p>
            <a:pPr>
              <a:buNone/>
            </a:pPr>
            <a:endParaRPr lang="en-US" b="1" i="1" dirty="0" smtClean="0"/>
          </a:p>
          <a:p>
            <a:pPr>
              <a:buNone/>
            </a:pPr>
            <a:endParaRPr lang="en-US" b="1" i="1" dirty="0" smtClean="0"/>
          </a:p>
        </p:txBody>
      </p:sp>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J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Learning to Read and Reading to Learn, Day 5 March 7, 2013</Template>
  <TotalTime>1244</TotalTime>
  <Words>1379</Words>
  <Application>Microsoft Office PowerPoint</Application>
  <PresentationFormat>On-screen Show (4:3)</PresentationFormat>
  <Paragraphs>198</Paragraphs>
  <Slides>34</Slides>
  <Notes>7</Notes>
  <HiddenSlides>0</HiddenSlides>
  <MMClips>2</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1_Office Theme</vt:lpstr>
      <vt:lpstr>Office Theme</vt:lpstr>
      <vt:lpstr>Office Theme Jr</vt:lpstr>
      <vt:lpstr>Equity</vt:lpstr>
      <vt:lpstr>Engaging our Youngest Writers</vt:lpstr>
      <vt:lpstr>Teach Writing Like a Reader</vt:lpstr>
      <vt:lpstr>Slide 3</vt:lpstr>
      <vt:lpstr>Teach Reading Like a Writer</vt:lpstr>
      <vt:lpstr>Slide 5</vt:lpstr>
      <vt:lpstr>How do I Teach On Demand Writing to my primary students?</vt:lpstr>
      <vt:lpstr>Narrative Writing….1st Grade</vt:lpstr>
      <vt:lpstr>What is new about On-Demand?</vt:lpstr>
      <vt:lpstr>WWF</vt:lpstr>
      <vt:lpstr>WWF</vt:lpstr>
      <vt:lpstr>Situation and Directions</vt:lpstr>
      <vt:lpstr>Model using the same organizers as those used in Grades 3 and up…</vt:lpstr>
      <vt:lpstr>Opinion </vt:lpstr>
      <vt:lpstr>Slide 14</vt:lpstr>
      <vt:lpstr>   3.8 Paragraph  </vt:lpstr>
      <vt:lpstr>What does the 3.8 look like in K-3?</vt:lpstr>
      <vt:lpstr>       Assessment Do your students know what good writing looks like?</vt:lpstr>
      <vt:lpstr>Hamburger Rubrics</vt:lpstr>
      <vt:lpstr>Primary Letter Writing Rubric</vt:lpstr>
      <vt:lpstr>K-1 Paragraph Rubric</vt:lpstr>
      <vt:lpstr>Explicitly Teach “Respectful Discourse”</vt:lpstr>
      <vt:lpstr>Hey, Little Ant</vt:lpstr>
      <vt:lpstr>Book Review Prompt (Opinion)</vt:lpstr>
      <vt:lpstr>Narrative</vt:lpstr>
      <vt:lpstr>Narrative (Third Grade)</vt:lpstr>
      <vt:lpstr>Informative   (2nd grade) </vt:lpstr>
      <vt:lpstr> Second Grade On-Demand (Informative)</vt:lpstr>
      <vt:lpstr>Inform/Explain   (Kindergarten)</vt:lpstr>
      <vt:lpstr> Kindergarten On-Demand (Inform)</vt:lpstr>
      <vt:lpstr>What do I Already Have In Place?</vt:lpstr>
      <vt:lpstr>What Does It Mean to Read Like a Writer?</vt:lpstr>
      <vt:lpstr>Reading Like a Writer …</vt:lpstr>
      <vt:lpstr>Developing Readers and Writers</vt:lpstr>
      <vt:lpstr>Bibliography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nhuston</dc:creator>
  <cp:lastModifiedBy>nhuston</cp:lastModifiedBy>
  <cp:revision>129</cp:revision>
  <dcterms:created xsi:type="dcterms:W3CDTF">2013-04-23T15:02:24Z</dcterms:created>
  <dcterms:modified xsi:type="dcterms:W3CDTF">2013-06-24T14:03:30Z</dcterms:modified>
</cp:coreProperties>
</file>